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62850"/>
  <p:notesSz cx="10693400" cy="756285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60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5923D-1DF2-408F-88D1-D8F479FA7D5E}" type="datetimeFigureOut">
              <a:rPr lang="LID4096" smtClean="0"/>
              <a:t>10/12/2023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8A20C-8ADD-4A73-B3B6-B7B5A8F5D8D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65646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8A20C-8ADD-4A73-B3B6-B7B5A8F5D8DB}" type="slidenum">
              <a:rPr lang="LID4096" smtClean="0"/>
              <a:t>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6752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93300" y="7115978"/>
            <a:ext cx="1209039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pPr marL="12700">
              <a:lnSpc>
                <a:spcPts val="775"/>
              </a:lnSpc>
            </a:pPr>
            <a:r>
              <a:rPr spc="40" dirty="0"/>
              <a:t>NODUO160092</a:t>
            </a:r>
            <a:r>
              <a:rPr spc="-30" dirty="0"/>
              <a:t> </a:t>
            </a:r>
            <a:r>
              <a:rPr spc="40" dirty="0"/>
              <a:t>(OD-3869)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6796" y="6796811"/>
            <a:ext cx="2887345" cy="605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 marL="132715">
              <a:lnSpc>
                <a:spcPct val="100000"/>
              </a:lnSpc>
              <a:spcBef>
                <a:spcPts val="455"/>
              </a:spcBef>
            </a:pPr>
            <a:r>
              <a:rPr sz="650" spc="10" dirty="0">
                <a:latin typeface="Arial Unicode MS"/>
                <a:cs typeface="Arial Unicode MS"/>
              </a:rPr>
              <a:t>Duodopa</a:t>
            </a:r>
            <a:r>
              <a:rPr sz="600" spc="15" baseline="27777" dirty="0">
                <a:latin typeface="Arial Unicode MS"/>
                <a:cs typeface="Arial Unicode MS"/>
              </a:rPr>
              <a:t>®</a:t>
            </a:r>
            <a:r>
              <a:rPr sz="600" spc="-15" baseline="27777" dirty="0">
                <a:latin typeface="Arial Unicode MS"/>
                <a:cs typeface="Arial Unicode MS"/>
              </a:rPr>
              <a:t> </a:t>
            </a:r>
            <a:r>
              <a:rPr sz="650" spc="45" dirty="0">
                <a:latin typeface="Arial Unicode MS"/>
                <a:cs typeface="Arial Unicode MS"/>
              </a:rPr>
              <a:t>ON/OFF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Registrering.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Version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no: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15" dirty="0">
                <a:latin typeface="Arial Unicode MS"/>
                <a:cs typeface="Arial Unicode MS"/>
              </a:rPr>
              <a:t>NOR_01.28_130610.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98" y="311232"/>
            <a:ext cx="291147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295" dirty="0">
                <a:solidFill>
                  <a:srgbClr val="20419A"/>
                </a:solidFill>
                <a:latin typeface="Arial Unicode MS"/>
                <a:cs typeface="Arial Unicode MS"/>
              </a:rPr>
              <a:t>ON/OFF</a:t>
            </a:r>
            <a:r>
              <a:rPr sz="1600" spc="-55" dirty="0">
                <a:solidFill>
                  <a:srgbClr val="20419A"/>
                </a:solidFill>
                <a:latin typeface="Arial Unicode MS"/>
                <a:cs typeface="Arial Unicode MS"/>
              </a:rPr>
              <a:t> </a:t>
            </a:r>
            <a:r>
              <a:rPr sz="1600" spc="185" dirty="0">
                <a:solidFill>
                  <a:srgbClr val="20419A"/>
                </a:solidFill>
                <a:latin typeface="Arial Unicode MS"/>
                <a:cs typeface="Arial Unicode MS"/>
              </a:rPr>
              <a:t>REGISTRERING</a:t>
            </a:r>
            <a:endParaRPr sz="1600">
              <a:latin typeface="Arial Unicode MS"/>
              <a:cs typeface="Arial Unicode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7298" y="381869"/>
            <a:ext cx="481393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00600" algn="l"/>
              </a:tabLst>
            </a:pPr>
            <a:r>
              <a:rPr sz="1100" spc="10" dirty="0">
                <a:latin typeface="Arial Unicode MS"/>
                <a:cs typeface="Arial Unicode MS"/>
              </a:rPr>
              <a:t>Navn</a:t>
            </a:r>
            <a:r>
              <a:rPr sz="1100" spc="-100" dirty="0">
                <a:latin typeface="Arial Unicode MS"/>
                <a:cs typeface="Arial Unicode MS"/>
              </a:rPr>
              <a:t> </a:t>
            </a:r>
            <a:r>
              <a:rPr sz="1100" u="sng" spc="-135" dirty="0">
                <a:latin typeface="Arial Unicode MS"/>
                <a:cs typeface="Arial Unicode MS"/>
              </a:rPr>
              <a:t> </a:t>
            </a:r>
            <a:r>
              <a:rPr sz="1100" u="sng" dirty="0">
                <a:latin typeface="Arial Unicode MS"/>
                <a:cs typeface="Arial Unicode MS"/>
              </a:rPr>
              <a:t>	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39297" y="381869"/>
            <a:ext cx="2005964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92630" algn="l"/>
              </a:tabLst>
            </a:pPr>
            <a:r>
              <a:rPr sz="1100" spc="40" dirty="0">
                <a:latin typeface="Arial Unicode MS"/>
                <a:cs typeface="Arial Unicode MS"/>
              </a:rPr>
              <a:t>Dato</a:t>
            </a:r>
            <a:r>
              <a:rPr sz="1100" spc="-110" dirty="0">
                <a:latin typeface="Arial Unicode MS"/>
                <a:cs typeface="Arial Unicode MS"/>
              </a:rPr>
              <a:t> </a:t>
            </a:r>
            <a:r>
              <a:rPr sz="1100" u="sng" spc="-135" dirty="0">
                <a:latin typeface="Arial Unicode MS"/>
                <a:cs typeface="Arial Unicode MS"/>
              </a:rPr>
              <a:t> </a:t>
            </a:r>
            <a:r>
              <a:rPr sz="1100" u="sng" dirty="0">
                <a:latin typeface="Arial Unicode MS"/>
                <a:cs typeface="Arial Unicode MS"/>
              </a:rPr>
              <a:t>	</a:t>
            </a:r>
            <a:endParaRPr sz="1100">
              <a:latin typeface="Arial Unicode MS"/>
              <a:cs typeface="Arial Unicode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8" y="5211711"/>
            <a:ext cx="29527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45" dirty="0">
                <a:solidFill>
                  <a:srgbClr val="702082"/>
                </a:solidFill>
                <a:latin typeface="Gill Sans MT"/>
                <a:cs typeface="Gill Sans MT"/>
              </a:rPr>
              <a:t>N</a:t>
            </a:r>
            <a:r>
              <a:rPr sz="900" b="1" dirty="0">
                <a:solidFill>
                  <a:srgbClr val="702082"/>
                </a:solidFill>
                <a:latin typeface="Gill Sans MT"/>
                <a:cs typeface="Gill Sans MT"/>
              </a:rPr>
              <a:t>ote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8" y="5383907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ln w="381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998" y="5599907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ln w="381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9998" y="639527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ln w="1905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7298" y="3159711"/>
            <a:ext cx="41846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155" dirty="0">
                <a:solidFill>
                  <a:srgbClr val="702082"/>
                </a:solidFill>
                <a:latin typeface="Gill Sans MT"/>
                <a:cs typeface="Gill Sans MT"/>
              </a:rPr>
              <a:t>T</a:t>
            </a:r>
            <a:r>
              <a:rPr sz="900" b="1" spc="-25" dirty="0">
                <a:solidFill>
                  <a:srgbClr val="702082"/>
                </a:solidFill>
                <a:latin typeface="Gill Sans MT"/>
                <a:cs typeface="Gill Sans MT"/>
              </a:rPr>
              <a:t>remor</a:t>
            </a:r>
            <a:endParaRPr sz="900">
              <a:latin typeface="Gill Sans MT"/>
              <a:cs typeface="Gill Sans MT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50469" y="3330002"/>
          <a:ext cx="9971991" cy="655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dirty="0">
                          <a:latin typeface="Gill Sans MT"/>
                          <a:cs typeface="Gill Sans MT"/>
                        </a:rPr>
                        <a:t>0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1</a:t>
                      </a:r>
                      <a:r>
                        <a:rPr sz="900" b="1" spc="-125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3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moderat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2</a:t>
                      </a:r>
                      <a:r>
                        <a:rPr sz="900" b="1" spc="-130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4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kraftig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347298" y="4185711"/>
            <a:ext cx="447040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20" dirty="0">
                <a:solidFill>
                  <a:srgbClr val="702082"/>
                </a:solidFill>
                <a:latin typeface="Gill Sans MT"/>
                <a:cs typeface="Gill Sans MT"/>
              </a:rPr>
              <a:t>D</a:t>
            </a:r>
            <a:r>
              <a:rPr sz="900" b="1" spc="15" dirty="0">
                <a:solidFill>
                  <a:srgbClr val="702082"/>
                </a:solidFill>
                <a:latin typeface="Gill Sans MT"/>
                <a:cs typeface="Gill Sans MT"/>
              </a:rPr>
              <a:t>ystoni</a:t>
            </a:r>
            <a:endParaRPr sz="900">
              <a:latin typeface="Gill Sans MT"/>
              <a:cs typeface="Gill Sans MT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50469" y="4356002"/>
          <a:ext cx="9971991" cy="655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dirty="0">
                          <a:latin typeface="Gill Sans MT"/>
                          <a:cs typeface="Gill Sans MT"/>
                        </a:rPr>
                        <a:t>0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1</a:t>
                      </a:r>
                      <a:r>
                        <a:rPr sz="900" b="1" spc="-125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3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moderat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25" dirty="0">
                          <a:latin typeface="Gill Sans MT"/>
                          <a:cs typeface="Gill Sans MT"/>
                        </a:rPr>
                        <a:t>2</a:t>
                      </a:r>
                      <a:r>
                        <a:rPr sz="900" b="1" spc="-130" dirty="0">
                          <a:latin typeface="Gill Sans MT"/>
                          <a:cs typeface="Gill Sans MT"/>
                        </a:rPr>
                        <a:t> </a:t>
                      </a:r>
                      <a:r>
                        <a:rPr sz="900" spc="-30" dirty="0">
                          <a:latin typeface="Arial Unicode MS"/>
                          <a:cs typeface="Arial Unicode MS"/>
                        </a:rPr>
                        <a:t>-</a:t>
                      </a:r>
                      <a:r>
                        <a:rPr sz="900" spc="-14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25" dirty="0">
                          <a:latin typeface="Arial Unicode MS"/>
                          <a:cs typeface="Arial Unicode MS"/>
                        </a:rPr>
                        <a:t>kraftig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179197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5202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206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7211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3215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9220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5224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1229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7233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3238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9242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5247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1251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47256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3260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19265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5269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1274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7278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3283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99287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5292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712966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073011" y="5879132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66348" y="5854010"/>
            <a:ext cx="155575" cy="155575"/>
          </a:xfrm>
          <a:custGeom>
            <a:avLst/>
            <a:gdLst/>
            <a:ahLst/>
            <a:cxnLst/>
            <a:rect l="l" t="t" r="r" b="b"/>
            <a:pathLst>
              <a:path w="155575" h="155575">
                <a:moveTo>
                  <a:pt x="0" y="77723"/>
                </a:moveTo>
                <a:lnTo>
                  <a:pt x="6108" y="47470"/>
                </a:lnTo>
                <a:lnTo>
                  <a:pt x="22766" y="22764"/>
                </a:lnTo>
                <a:lnTo>
                  <a:pt x="47475" y="6107"/>
                </a:lnTo>
                <a:lnTo>
                  <a:pt x="77736" y="0"/>
                </a:lnTo>
                <a:lnTo>
                  <a:pt x="107985" y="6107"/>
                </a:lnTo>
                <a:lnTo>
                  <a:pt x="132691" y="22764"/>
                </a:lnTo>
                <a:lnTo>
                  <a:pt x="149351" y="47470"/>
                </a:lnTo>
                <a:lnTo>
                  <a:pt x="155460" y="77723"/>
                </a:lnTo>
                <a:lnTo>
                  <a:pt x="149351" y="107977"/>
                </a:lnTo>
                <a:lnTo>
                  <a:pt x="132691" y="132683"/>
                </a:lnTo>
                <a:lnTo>
                  <a:pt x="107985" y="149340"/>
                </a:lnTo>
                <a:lnTo>
                  <a:pt x="77736" y="155447"/>
                </a:lnTo>
                <a:lnTo>
                  <a:pt x="47475" y="149340"/>
                </a:lnTo>
                <a:lnTo>
                  <a:pt x="22766" y="132683"/>
                </a:lnTo>
                <a:lnTo>
                  <a:pt x="6108" y="107977"/>
                </a:lnTo>
                <a:lnTo>
                  <a:pt x="0" y="77723"/>
                </a:lnTo>
                <a:close/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4096" y="5879297"/>
            <a:ext cx="36195" cy="52705"/>
          </a:xfrm>
          <a:custGeom>
            <a:avLst/>
            <a:gdLst/>
            <a:ahLst/>
            <a:cxnLst/>
            <a:rect l="l" t="t" r="r" b="b"/>
            <a:pathLst>
              <a:path w="36195" h="52704">
                <a:moveTo>
                  <a:pt x="35928" y="52628"/>
                </a:moveTo>
                <a:lnTo>
                  <a:pt x="0" y="52628"/>
                </a:lnTo>
                <a:lnTo>
                  <a:pt x="0" y="0"/>
                </a:lnTo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358093" y="6048001"/>
          <a:ext cx="9971991" cy="6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spc="15" dirty="0">
                          <a:latin typeface="Arial Unicode MS"/>
                          <a:cs typeface="Arial Unicode MS"/>
                        </a:rPr>
                        <a:t>Morgendose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spc="10" dirty="0">
                          <a:latin typeface="Arial Unicode MS"/>
                          <a:cs typeface="Arial Unicode MS"/>
                        </a:rPr>
                        <a:t>Kontinuerlig</a:t>
                      </a:r>
                      <a:r>
                        <a:rPr sz="900" spc="-1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900" spc="-5" dirty="0">
                          <a:latin typeface="Arial Unicode MS"/>
                          <a:cs typeface="Arial Unicode MS"/>
                        </a:rPr>
                        <a:t>dose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spc="-5" dirty="0">
                          <a:latin typeface="Arial Unicode MS"/>
                          <a:cs typeface="Arial Unicode MS"/>
                        </a:rPr>
                        <a:t>Ekstradose</a:t>
                      </a:r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10">
                      <a:solidFill>
                        <a:srgbClr val="071D49"/>
                      </a:solidFill>
                      <a:prstDash val="solid"/>
                    </a:lnT>
                    <a:lnB w="381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179197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5202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1206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7211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3215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9220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5224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1229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7233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3238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39242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14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75247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15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11251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16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47256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17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83260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18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19265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19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55269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91274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27278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863283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23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99287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00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35292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01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712966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02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073011" y="1269711"/>
            <a:ext cx="16065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25" dirty="0">
                <a:latin typeface="Arial Unicode MS"/>
                <a:cs typeface="Arial Unicode MS"/>
              </a:rPr>
              <a:t>03</a:t>
            </a:r>
            <a:endParaRPr sz="900">
              <a:latin typeface="Arial Unicode MS"/>
              <a:cs typeface="Arial Unicode M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66348" y="1230355"/>
            <a:ext cx="155575" cy="155575"/>
          </a:xfrm>
          <a:custGeom>
            <a:avLst/>
            <a:gdLst/>
            <a:ahLst/>
            <a:cxnLst/>
            <a:rect l="l" t="t" r="r" b="b"/>
            <a:pathLst>
              <a:path w="155575" h="155575">
                <a:moveTo>
                  <a:pt x="0" y="77724"/>
                </a:moveTo>
                <a:lnTo>
                  <a:pt x="6108" y="47470"/>
                </a:lnTo>
                <a:lnTo>
                  <a:pt x="22766" y="22764"/>
                </a:lnTo>
                <a:lnTo>
                  <a:pt x="47475" y="6107"/>
                </a:lnTo>
                <a:lnTo>
                  <a:pt x="77736" y="0"/>
                </a:lnTo>
                <a:lnTo>
                  <a:pt x="107985" y="6107"/>
                </a:lnTo>
                <a:lnTo>
                  <a:pt x="132691" y="22764"/>
                </a:lnTo>
                <a:lnTo>
                  <a:pt x="149351" y="47470"/>
                </a:lnTo>
                <a:lnTo>
                  <a:pt x="155460" y="77724"/>
                </a:lnTo>
                <a:lnTo>
                  <a:pt x="149351" y="107977"/>
                </a:lnTo>
                <a:lnTo>
                  <a:pt x="132691" y="132683"/>
                </a:lnTo>
                <a:lnTo>
                  <a:pt x="107985" y="149340"/>
                </a:lnTo>
                <a:lnTo>
                  <a:pt x="77736" y="155448"/>
                </a:lnTo>
                <a:lnTo>
                  <a:pt x="47475" y="149340"/>
                </a:lnTo>
                <a:lnTo>
                  <a:pt x="22766" y="132683"/>
                </a:lnTo>
                <a:lnTo>
                  <a:pt x="6108" y="107977"/>
                </a:lnTo>
                <a:lnTo>
                  <a:pt x="0" y="77724"/>
                </a:lnTo>
                <a:close/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44096" y="1255643"/>
            <a:ext cx="36195" cy="52705"/>
          </a:xfrm>
          <a:custGeom>
            <a:avLst/>
            <a:gdLst/>
            <a:ahLst/>
            <a:cxnLst/>
            <a:rect l="l" t="t" r="r" b="b"/>
            <a:pathLst>
              <a:path w="36195" h="52705">
                <a:moveTo>
                  <a:pt x="35928" y="52628"/>
                </a:moveTo>
                <a:lnTo>
                  <a:pt x="0" y="52628"/>
                </a:lnTo>
                <a:lnTo>
                  <a:pt x="0" y="0"/>
                </a:lnTo>
              </a:path>
            </a:pathLst>
          </a:custGeom>
          <a:ln w="12700">
            <a:solidFill>
              <a:srgbClr val="071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7" name="object 67"/>
          <p:cNvGraphicFramePr>
            <a:graphicFrameLocks noGrp="1"/>
          </p:cNvGraphicFramePr>
          <p:nvPr/>
        </p:nvGraphicFramePr>
        <p:xfrm>
          <a:off x="350469" y="1440002"/>
          <a:ext cx="9971991" cy="15196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3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9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6000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09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spc="5" dirty="0">
                          <a:latin typeface="Gill Sans MT"/>
                          <a:cs typeface="Gill Sans MT"/>
                        </a:rPr>
                        <a:t>+3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1" spc="5" dirty="0">
                          <a:latin typeface="Gill Sans MT"/>
                          <a:cs typeface="Gill Sans MT"/>
                        </a:rPr>
                        <a:t>+2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5" dirty="0">
                          <a:latin typeface="Gill Sans MT"/>
                          <a:cs typeface="Gill Sans MT"/>
                        </a:rPr>
                        <a:t>+1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dirty="0">
                          <a:latin typeface="Gill Sans MT"/>
                          <a:cs typeface="Gill Sans MT"/>
                        </a:rPr>
                        <a:t>0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15" dirty="0">
                          <a:latin typeface="Gill Sans MT"/>
                          <a:cs typeface="Gill Sans MT"/>
                        </a:rPr>
                        <a:t>-1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999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15" dirty="0">
                          <a:latin typeface="Gill Sans MT"/>
                          <a:cs typeface="Gill Sans MT"/>
                        </a:rPr>
                        <a:t>-2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3809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620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900" b="1" spc="15" dirty="0">
                          <a:latin typeface="Gill Sans MT"/>
                          <a:cs typeface="Gill Sans MT"/>
                        </a:rPr>
                        <a:t>-3</a:t>
                      </a:r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10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10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R w="3809">
                      <a:solidFill>
                        <a:srgbClr val="071D49"/>
                      </a:solidFill>
                      <a:prstDash val="solid"/>
                    </a:lnR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900">
                        <a:latin typeface="Gill Sans MT"/>
                        <a:cs typeface="Gill Sans MT"/>
                      </a:endParaRPr>
                    </a:p>
                  </a:txBody>
                  <a:tcPr marL="0" marR="0" marT="0" marB="0">
                    <a:lnL w="3809">
                      <a:solidFill>
                        <a:srgbClr val="071D49"/>
                      </a:solidFill>
                      <a:prstDash val="solid"/>
                    </a:lnL>
                    <a:lnT w="3809">
                      <a:solidFill>
                        <a:srgbClr val="071D49"/>
                      </a:solidFill>
                      <a:prstDash val="solid"/>
                    </a:lnT>
                    <a:lnB w="19050">
                      <a:solidFill>
                        <a:srgbClr val="071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8" name="object 68"/>
          <p:cNvSpPr/>
          <p:nvPr/>
        </p:nvSpPr>
        <p:spPr>
          <a:xfrm>
            <a:off x="9027591" y="6973102"/>
            <a:ext cx="1303020" cy="227329"/>
          </a:xfrm>
          <a:custGeom>
            <a:avLst/>
            <a:gdLst/>
            <a:ahLst/>
            <a:cxnLst/>
            <a:rect l="l" t="t" r="r" b="b"/>
            <a:pathLst>
              <a:path w="1303020" h="227329">
                <a:moveTo>
                  <a:pt x="759180" y="56362"/>
                </a:moveTo>
                <a:lnTo>
                  <a:pt x="743699" y="56362"/>
                </a:lnTo>
                <a:lnTo>
                  <a:pt x="805193" y="140373"/>
                </a:lnTo>
                <a:lnTo>
                  <a:pt x="865124" y="222199"/>
                </a:lnTo>
                <a:lnTo>
                  <a:pt x="868451" y="226898"/>
                </a:lnTo>
                <a:lnTo>
                  <a:pt x="883386" y="226898"/>
                </a:lnTo>
                <a:lnTo>
                  <a:pt x="888301" y="223481"/>
                </a:lnTo>
                <a:lnTo>
                  <a:pt x="906205" y="198996"/>
                </a:lnTo>
                <a:lnTo>
                  <a:pt x="877798" y="198996"/>
                </a:lnTo>
                <a:lnTo>
                  <a:pt x="787666" y="71970"/>
                </a:lnTo>
                <a:lnTo>
                  <a:pt x="782638" y="65444"/>
                </a:lnTo>
                <a:lnTo>
                  <a:pt x="777095" y="60532"/>
                </a:lnTo>
                <a:lnTo>
                  <a:pt x="769716" y="57438"/>
                </a:lnTo>
                <a:lnTo>
                  <a:pt x="759180" y="56362"/>
                </a:lnTo>
                <a:close/>
              </a:path>
              <a:path w="1303020" h="227329">
                <a:moveTo>
                  <a:pt x="539635" y="0"/>
                </a:moveTo>
                <a:lnTo>
                  <a:pt x="520242" y="0"/>
                </a:lnTo>
                <a:lnTo>
                  <a:pt x="520242" y="140373"/>
                </a:lnTo>
                <a:lnTo>
                  <a:pt x="526799" y="175023"/>
                </a:lnTo>
                <a:lnTo>
                  <a:pt x="545049" y="201501"/>
                </a:lnTo>
                <a:lnTo>
                  <a:pt x="572856" y="218411"/>
                </a:lnTo>
                <a:lnTo>
                  <a:pt x="608088" y="224358"/>
                </a:lnTo>
                <a:lnTo>
                  <a:pt x="660450" y="224358"/>
                </a:lnTo>
                <a:lnTo>
                  <a:pt x="703074" y="216887"/>
                </a:lnTo>
                <a:lnTo>
                  <a:pt x="726151" y="201002"/>
                </a:lnTo>
                <a:lnTo>
                  <a:pt x="613867" y="201002"/>
                </a:lnTo>
                <a:lnTo>
                  <a:pt x="580426" y="194952"/>
                </a:lnTo>
                <a:lnTo>
                  <a:pt x="559657" y="179816"/>
                </a:lnTo>
                <a:lnTo>
                  <a:pt x="549041" y="160112"/>
                </a:lnTo>
                <a:lnTo>
                  <a:pt x="546061" y="140360"/>
                </a:lnTo>
                <a:lnTo>
                  <a:pt x="549271" y="119353"/>
                </a:lnTo>
                <a:lnTo>
                  <a:pt x="560271" y="99783"/>
                </a:lnTo>
                <a:lnTo>
                  <a:pt x="581118" y="85339"/>
                </a:lnTo>
                <a:lnTo>
                  <a:pt x="613867" y="79705"/>
                </a:lnTo>
                <a:lnTo>
                  <a:pt x="725639" y="79705"/>
                </a:lnTo>
                <a:lnTo>
                  <a:pt x="723570" y="78193"/>
                </a:lnTo>
                <a:lnTo>
                  <a:pt x="546049" y="78193"/>
                </a:lnTo>
                <a:lnTo>
                  <a:pt x="546049" y="5854"/>
                </a:lnTo>
                <a:lnTo>
                  <a:pt x="539635" y="0"/>
                </a:lnTo>
                <a:close/>
              </a:path>
              <a:path w="1303020" h="227329">
                <a:moveTo>
                  <a:pt x="725639" y="79705"/>
                </a:moveTo>
                <a:lnTo>
                  <a:pt x="658596" y="79705"/>
                </a:lnTo>
                <a:lnTo>
                  <a:pt x="690339" y="85108"/>
                </a:lnTo>
                <a:lnTo>
                  <a:pt x="711150" y="99169"/>
                </a:lnTo>
                <a:lnTo>
                  <a:pt x="722534" y="118661"/>
                </a:lnTo>
                <a:lnTo>
                  <a:pt x="725993" y="140373"/>
                </a:lnTo>
                <a:lnTo>
                  <a:pt x="722534" y="161923"/>
                </a:lnTo>
                <a:lnTo>
                  <a:pt x="711150" y="181425"/>
                </a:lnTo>
                <a:lnTo>
                  <a:pt x="690339" y="195556"/>
                </a:lnTo>
                <a:lnTo>
                  <a:pt x="658596" y="201002"/>
                </a:lnTo>
                <a:lnTo>
                  <a:pt x="726151" y="201002"/>
                </a:lnTo>
                <a:lnTo>
                  <a:pt x="731331" y="197437"/>
                </a:lnTo>
                <a:lnTo>
                  <a:pt x="746988" y="170447"/>
                </a:lnTo>
                <a:lnTo>
                  <a:pt x="751814" y="140360"/>
                </a:lnTo>
                <a:lnTo>
                  <a:pt x="747558" y="112174"/>
                </a:lnTo>
                <a:lnTo>
                  <a:pt x="732850" y="84974"/>
                </a:lnTo>
                <a:lnTo>
                  <a:pt x="725639" y="79705"/>
                </a:lnTo>
                <a:close/>
              </a:path>
              <a:path w="1303020" h="227329">
                <a:moveTo>
                  <a:pt x="1010132" y="56362"/>
                </a:moveTo>
                <a:lnTo>
                  <a:pt x="996518" y="56362"/>
                </a:lnTo>
                <a:lnTo>
                  <a:pt x="985897" y="57438"/>
                </a:lnTo>
                <a:lnTo>
                  <a:pt x="978544" y="60436"/>
                </a:lnTo>
                <a:lnTo>
                  <a:pt x="973100" y="65149"/>
                </a:lnTo>
                <a:lnTo>
                  <a:pt x="968362" y="71310"/>
                </a:lnTo>
                <a:lnTo>
                  <a:pt x="877798" y="198996"/>
                </a:lnTo>
                <a:lnTo>
                  <a:pt x="906205" y="198996"/>
                </a:lnTo>
                <a:lnTo>
                  <a:pt x="1010132" y="56362"/>
                </a:lnTo>
                <a:close/>
              </a:path>
              <a:path w="1303020" h="227329">
                <a:moveTo>
                  <a:pt x="660450" y="56362"/>
                </a:moveTo>
                <a:lnTo>
                  <a:pt x="608088" y="56362"/>
                </a:lnTo>
                <a:lnTo>
                  <a:pt x="586786" y="58293"/>
                </a:lnTo>
                <a:lnTo>
                  <a:pt x="569534" y="63330"/>
                </a:lnTo>
                <a:lnTo>
                  <a:pt x="556050" y="70341"/>
                </a:lnTo>
                <a:lnTo>
                  <a:pt x="546049" y="78193"/>
                </a:lnTo>
                <a:lnTo>
                  <a:pt x="723570" y="78193"/>
                </a:lnTo>
                <a:lnTo>
                  <a:pt x="704783" y="64466"/>
                </a:lnTo>
                <a:lnTo>
                  <a:pt x="660450" y="56362"/>
                </a:lnTo>
                <a:close/>
              </a:path>
              <a:path w="1303020" h="227329">
                <a:moveTo>
                  <a:pt x="281927" y="0"/>
                </a:moveTo>
                <a:lnTo>
                  <a:pt x="262534" y="0"/>
                </a:lnTo>
                <a:lnTo>
                  <a:pt x="262534" y="140373"/>
                </a:lnTo>
                <a:lnTo>
                  <a:pt x="269091" y="175023"/>
                </a:lnTo>
                <a:lnTo>
                  <a:pt x="287340" y="201501"/>
                </a:lnTo>
                <a:lnTo>
                  <a:pt x="315148" y="218411"/>
                </a:lnTo>
                <a:lnTo>
                  <a:pt x="350380" y="224358"/>
                </a:lnTo>
                <a:lnTo>
                  <a:pt x="402742" y="224358"/>
                </a:lnTo>
                <a:lnTo>
                  <a:pt x="445371" y="216887"/>
                </a:lnTo>
                <a:lnTo>
                  <a:pt x="468447" y="201002"/>
                </a:lnTo>
                <a:lnTo>
                  <a:pt x="356158" y="201002"/>
                </a:lnTo>
                <a:lnTo>
                  <a:pt x="322718" y="194952"/>
                </a:lnTo>
                <a:lnTo>
                  <a:pt x="301948" y="179816"/>
                </a:lnTo>
                <a:lnTo>
                  <a:pt x="291332" y="160112"/>
                </a:lnTo>
                <a:lnTo>
                  <a:pt x="288353" y="140360"/>
                </a:lnTo>
                <a:lnTo>
                  <a:pt x="291563" y="119353"/>
                </a:lnTo>
                <a:lnTo>
                  <a:pt x="302563" y="99783"/>
                </a:lnTo>
                <a:lnTo>
                  <a:pt x="323409" y="85339"/>
                </a:lnTo>
                <a:lnTo>
                  <a:pt x="356158" y="79705"/>
                </a:lnTo>
                <a:lnTo>
                  <a:pt x="467930" y="79705"/>
                </a:lnTo>
                <a:lnTo>
                  <a:pt x="465862" y="78193"/>
                </a:lnTo>
                <a:lnTo>
                  <a:pt x="288353" y="78193"/>
                </a:lnTo>
                <a:lnTo>
                  <a:pt x="288353" y="5854"/>
                </a:lnTo>
                <a:lnTo>
                  <a:pt x="281927" y="0"/>
                </a:lnTo>
                <a:close/>
              </a:path>
              <a:path w="1303020" h="227329">
                <a:moveTo>
                  <a:pt x="467930" y="79705"/>
                </a:moveTo>
                <a:lnTo>
                  <a:pt x="400900" y="79705"/>
                </a:lnTo>
                <a:lnTo>
                  <a:pt x="432641" y="85108"/>
                </a:lnTo>
                <a:lnTo>
                  <a:pt x="453448" y="99169"/>
                </a:lnTo>
                <a:lnTo>
                  <a:pt x="464828" y="118661"/>
                </a:lnTo>
                <a:lnTo>
                  <a:pt x="468285" y="140373"/>
                </a:lnTo>
                <a:lnTo>
                  <a:pt x="464826" y="161923"/>
                </a:lnTo>
                <a:lnTo>
                  <a:pt x="453443" y="181425"/>
                </a:lnTo>
                <a:lnTo>
                  <a:pt x="432636" y="195556"/>
                </a:lnTo>
                <a:lnTo>
                  <a:pt x="400900" y="201002"/>
                </a:lnTo>
                <a:lnTo>
                  <a:pt x="468447" y="201002"/>
                </a:lnTo>
                <a:lnTo>
                  <a:pt x="473627" y="197437"/>
                </a:lnTo>
                <a:lnTo>
                  <a:pt x="489281" y="170447"/>
                </a:lnTo>
                <a:lnTo>
                  <a:pt x="494106" y="140360"/>
                </a:lnTo>
                <a:lnTo>
                  <a:pt x="489849" y="112174"/>
                </a:lnTo>
                <a:lnTo>
                  <a:pt x="475141" y="84974"/>
                </a:lnTo>
                <a:lnTo>
                  <a:pt x="467930" y="79705"/>
                </a:lnTo>
                <a:close/>
              </a:path>
              <a:path w="1303020" h="227329">
                <a:moveTo>
                  <a:pt x="402742" y="56362"/>
                </a:moveTo>
                <a:lnTo>
                  <a:pt x="350380" y="56362"/>
                </a:lnTo>
                <a:lnTo>
                  <a:pt x="329078" y="58293"/>
                </a:lnTo>
                <a:lnTo>
                  <a:pt x="311827" y="63330"/>
                </a:lnTo>
                <a:lnTo>
                  <a:pt x="298347" y="70341"/>
                </a:lnTo>
                <a:lnTo>
                  <a:pt x="288353" y="78193"/>
                </a:lnTo>
                <a:lnTo>
                  <a:pt x="465862" y="78193"/>
                </a:lnTo>
                <a:lnTo>
                  <a:pt x="447075" y="64466"/>
                </a:lnTo>
                <a:lnTo>
                  <a:pt x="402742" y="56362"/>
                </a:lnTo>
                <a:close/>
              </a:path>
              <a:path w="1303020" h="227329">
                <a:moveTo>
                  <a:pt x="1036942" y="56362"/>
                </a:moveTo>
                <a:lnTo>
                  <a:pt x="1030820" y="56362"/>
                </a:lnTo>
                <a:lnTo>
                  <a:pt x="1030820" y="203123"/>
                </a:lnTo>
                <a:lnTo>
                  <a:pt x="1032003" y="212392"/>
                </a:lnTo>
                <a:lnTo>
                  <a:pt x="1035589" y="219025"/>
                </a:lnTo>
                <a:lnTo>
                  <a:pt x="1041632" y="223013"/>
                </a:lnTo>
                <a:lnTo>
                  <a:pt x="1050188" y="224345"/>
                </a:lnTo>
                <a:lnTo>
                  <a:pt x="1056614" y="224345"/>
                </a:lnTo>
                <a:lnTo>
                  <a:pt x="1056614" y="78041"/>
                </a:lnTo>
                <a:lnTo>
                  <a:pt x="1055226" y="67780"/>
                </a:lnTo>
                <a:lnTo>
                  <a:pt x="1051274" y="61091"/>
                </a:lnTo>
                <a:lnTo>
                  <a:pt x="1045073" y="57458"/>
                </a:lnTo>
                <a:lnTo>
                  <a:pt x="1036942" y="56362"/>
                </a:lnTo>
                <a:close/>
              </a:path>
              <a:path w="1303020" h="227329">
                <a:moveTo>
                  <a:pt x="1051115" y="4864"/>
                </a:moveTo>
                <a:lnTo>
                  <a:pt x="1036396" y="4864"/>
                </a:lnTo>
                <a:lnTo>
                  <a:pt x="1030503" y="9296"/>
                </a:lnTo>
                <a:lnTo>
                  <a:pt x="1030503" y="32562"/>
                </a:lnTo>
                <a:lnTo>
                  <a:pt x="1036281" y="37122"/>
                </a:lnTo>
                <a:lnTo>
                  <a:pt x="1051179" y="37122"/>
                </a:lnTo>
                <a:lnTo>
                  <a:pt x="1056881" y="32562"/>
                </a:lnTo>
                <a:lnTo>
                  <a:pt x="1056846" y="9296"/>
                </a:lnTo>
                <a:lnTo>
                  <a:pt x="1051115" y="4864"/>
                </a:lnTo>
                <a:close/>
              </a:path>
              <a:path w="1303020" h="227329">
                <a:moveTo>
                  <a:pt x="143725" y="56362"/>
                </a:moveTo>
                <a:lnTo>
                  <a:pt x="91363" y="56362"/>
                </a:lnTo>
                <a:lnTo>
                  <a:pt x="48734" y="63832"/>
                </a:lnTo>
                <a:lnTo>
                  <a:pt x="20478" y="83283"/>
                </a:lnTo>
                <a:lnTo>
                  <a:pt x="4824" y="110272"/>
                </a:lnTo>
                <a:lnTo>
                  <a:pt x="0" y="140360"/>
                </a:lnTo>
                <a:lnTo>
                  <a:pt x="4256" y="168545"/>
                </a:lnTo>
                <a:lnTo>
                  <a:pt x="18964" y="195746"/>
                </a:lnTo>
                <a:lnTo>
                  <a:pt x="47030" y="216253"/>
                </a:lnTo>
                <a:lnTo>
                  <a:pt x="91363" y="224358"/>
                </a:lnTo>
                <a:lnTo>
                  <a:pt x="143725" y="224358"/>
                </a:lnTo>
                <a:lnTo>
                  <a:pt x="173426" y="220423"/>
                </a:lnTo>
                <a:lnTo>
                  <a:pt x="194800" y="210978"/>
                </a:lnTo>
                <a:lnTo>
                  <a:pt x="206946" y="201002"/>
                </a:lnTo>
                <a:lnTo>
                  <a:pt x="93205" y="201002"/>
                </a:lnTo>
                <a:lnTo>
                  <a:pt x="61464" y="195601"/>
                </a:lnTo>
                <a:lnTo>
                  <a:pt x="40657" y="181544"/>
                </a:lnTo>
                <a:lnTo>
                  <a:pt x="29277" y="162056"/>
                </a:lnTo>
                <a:lnTo>
                  <a:pt x="25819" y="140360"/>
                </a:lnTo>
                <a:lnTo>
                  <a:pt x="29279" y="118790"/>
                </a:lnTo>
                <a:lnTo>
                  <a:pt x="40662" y="99283"/>
                </a:lnTo>
                <a:lnTo>
                  <a:pt x="61469" y="85151"/>
                </a:lnTo>
                <a:lnTo>
                  <a:pt x="93205" y="79705"/>
                </a:lnTo>
                <a:lnTo>
                  <a:pt x="206648" y="79705"/>
                </a:lnTo>
                <a:lnTo>
                  <a:pt x="203363" y="75738"/>
                </a:lnTo>
                <a:lnTo>
                  <a:pt x="177735" y="61569"/>
                </a:lnTo>
                <a:lnTo>
                  <a:pt x="143725" y="56362"/>
                </a:lnTo>
                <a:close/>
              </a:path>
              <a:path w="1303020" h="227329">
                <a:moveTo>
                  <a:pt x="242501" y="189712"/>
                </a:moveTo>
                <a:lnTo>
                  <a:pt x="215976" y="189712"/>
                </a:lnTo>
                <a:lnTo>
                  <a:pt x="219417" y="207949"/>
                </a:lnTo>
                <a:lnTo>
                  <a:pt x="221462" y="219163"/>
                </a:lnTo>
                <a:lnTo>
                  <a:pt x="228041" y="224358"/>
                </a:lnTo>
                <a:lnTo>
                  <a:pt x="248958" y="224358"/>
                </a:lnTo>
                <a:lnTo>
                  <a:pt x="242501" y="189712"/>
                </a:lnTo>
                <a:close/>
              </a:path>
              <a:path w="1303020" h="227329">
                <a:moveTo>
                  <a:pt x="206648" y="79705"/>
                </a:moveTo>
                <a:lnTo>
                  <a:pt x="137947" y="79705"/>
                </a:lnTo>
                <a:lnTo>
                  <a:pt x="171387" y="85755"/>
                </a:lnTo>
                <a:lnTo>
                  <a:pt x="192157" y="100893"/>
                </a:lnTo>
                <a:lnTo>
                  <a:pt x="202773" y="120601"/>
                </a:lnTo>
                <a:lnTo>
                  <a:pt x="205752" y="140360"/>
                </a:lnTo>
                <a:lnTo>
                  <a:pt x="202542" y="161360"/>
                </a:lnTo>
                <a:lnTo>
                  <a:pt x="191542" y="180925"/>
                </a:lnTo>
                <a:lnTo>
                  <a:pt x="170696" y="195369"/>
                </a:lnTo>
                <a:lnTo>
                  <a:pt x="137947" y="201002"/>
                </a:lnTo>
                <a:lnTo>
                  <a:pt x="206946" y="201002"/>
                </a:lnTo>
                <a:lnTo>
                  <a:pt x="208700" y="199562"/>
                </a:lnTo>
                <a:lnTo>
                  <a:pt x="215976" y="189712"/>
                </a:lnTo>
                <a:lnTo>
                  <a:pt x="242501" y="189712"/>
                </a:lnTo>
                <a:lnTo>
                  <a:pt x="229882" y="122250"/>
                </a:lnTo>
                <a:lnTo>
                  <a:pt x="220712" y="96690"/>
                </a:lnTo>
                <a:lnTo>
                  <a:pt x="206648" y="79705"/>
                </a:lnTo>
                <a:close/>
              </a:path>
              <a:path w="1303020" h="227329">
                <a:moveTo>
                  <a:pt x="1250696" y="56362"/>
                </a:moveTo>
                <a:lnTo>
                  <a:pt x="1175893" y="56362"/>
                </a:lnTo>
                <a:lnTo>
                  <a:pt x="1133003" y="64197"/>
                </a:lnTo>
                <a:lnTo>
                  <a:pt x="1105079" y="84254"/>
                </a:lnTo>
                <a:lnTo>
                  <a:pt x="1089930" y="111365"/>
                </a:lnTo>
                <a:lnTo>
                  <a:pt x="1085367" y="140360"/>
                </a:lnTo>
                <a:lnTo>
                  <a:pt x="1090366" y="170914"/>
                </a:lnTo>
                <a:lnTo>
                  <a:pt x="1106227" y="197851"/>
                </a:lnTo>
                <a:lnTo>
                  <a:pt x="1134241" y="217043"/>
                </a:lnTo>
                <a:lnTo>
                  <a:pt x="1175702" y="224358"/>
                </a:lnTo>
                <a:lnTo>
                  <a:pt x="1298702" y="224358"/>
                </a:lnTo>
                <a:lnTo>
                  <a:pt x="1298702" y="219595"/>
                </a:lnTo>
                <a:lnTo>
                  <a:pt x="1297250" y="210871"/>
                </a:lnTo>
                <a:lnTo>
                  <a:pt x="1293060" y="205127"/>
                </a:lnTo>
                <a:lnTo>
                  <a:pt x="1286379" y="201968"/>
                </a:lnTo>
                <a:lnTo>
                  <a:pt x="1277454" y="201002"/>
                </a:lnTo>
                <a:lnTo>
                  <a:pt x="1177671" y="201002"/>
                </a:lnTo>
                <a:lnTo>
                  <a:pt x="1147985" y="196158"/>
                </a:lnTo>
                <a:lnTo>
                  <a:pt x="1128171" y="184003"/>
                </a:lnTo>
                <a:lnTo>
                  <a:pt x="1116736" y="168105"/>
                </a:lnTo>
                <a:lnTo>
                  <a:pt x="1112189" y="152031"/>
                </a:lnTo>
                <a:lnTo>
                  <a:pt x="1250696" y="152031"/>
                </a:lnTo>
                <a:lnTo>
                  <a:pt x="1275920" y="147192"/>
                </a:lnTo>
                <a:lnTo>
                  <a:pt x="1292012" y="135140"/>
                </a:lnTo>
                <a:lnTo>
                  <a:pt x="1295548" y="128676"/>
                </a:lnTo>
                <a:lnTo>
                  <a:pt x="1112189" y="128676"/>
                </a:lnTo>
                <a:lnTo>
                  <a:pt x="1116105" y="113995"/>
                </a:lnTo>
                <a:lnTo>
                  <a:pt x="1126866" y="97942"/>
                </a:lnTo>
                <a:lnTo>
                  <a:pt x="1146706" y="85013"/>
                </a:lnTo>
                <a:lnTo>
                  <a:pt x="1177861" y="79705"/>
                </a:lnTo>
                <a:lnTo>
                  <a:pt x="1295537" y="79705"/>
                </a:lnTo>
                <a:lnTo>
                  <a:pt x="1291626" y="72780"/>
                </a:lnTo>
                <a:lnTo>
                  <a:pt x="1275486" y="61024"/>
                </a:lnTo>
                <a:lnTo>
                  <a:pt x="1250696" y="56362"/>
                </a:lnTo>
                <a:close/>
              </a:path>
              <a:path w="1303020" h="227329">
                <a:moveTo>
                  <a:pt x="1295537" y="79705"/>
                </a:moveTo>
                <a:lnTo>
                  <a:pt x="1247292" y="79705"/>
                </a:lnTo>
                <a:lnTo>
                  <a:pt x="1262033" y="82186"/>
                </a:lnTo>
                <a:lnTo>
                  <a:pt x="1271122" y="88361"/>
                </a:lnTo>
                <a:lnTo>
                  <a:pt x="1275722" y="96330"/>
                </a:lnTo>
                <a:lnTo>
                  <a:pt x="1276997" y="104190"/>
                </a:lnTo>
                <a:lnTo>
                  <a:pt x="1275797" y="111638"/>
                </a:lnTo>
                <a:lnTo>
                  <a:pt x="1271322" y="119653"/>
                </a:lnTo>
                <a:lnTo>
                  <a:pt x="1262258" y="126057"/>
                </a:lnTo>
                <a:lnTo>
                  <a:pt x="1247292" y="128676"/>
                </a:lnTo>
                <a:lnTo>
                  <a:pt x="1295548" y="128676"/>
                </a:lnTo>
                <a:lnTo>
                  <a:pt x="1300527" y="119574"/>
                </a:lnTo>
                <a:lnTo>
                  <a:pt x="1303020" y="104190"/>
                </a:lnTo>
                <a:lnTo>
                  <a:pt x="1300382" y="88284"/>
                </a:lnTo>
                <a:lnTo>
                  <a:pt x="1295537" y="79705"/>
                </a:lnTo>
                <a:close/>
              </a:path>
            </a:pathLst>
          </a:custGeom>
          <a:solidFill>
            <a:srgbClr val="153A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964003" y="691210"/>
            <a:ext cx="1414805" cy="3887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6796" y="6796811"/>
            <a:ext cx="2887345" cy="605155"/>
          </a:xfrm>
          <a:custGeom>
            <a:avLst/>
            <a:gdLst/>
            <a:ahLst/>
            <a:cxnLst/>
            <a:rect l="l" t="t" r="r" b="b"/>
            <a:pathLst>
              <a:path w="2887345" h="605154">
                <a:moveTo>
                  <a:pt x="0" y="604799"/>
                </a:moveTo>
                <a:lnTo>
                  <a:pt x="2887205" y="604799"/>
                </a:lnTo>
                <a:lnTo>
                  <a:pt x="2887205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1" name="object 71"/>
          <p:cNvSpPr txBox="1"/>
          <p:nvPr/>
        </p:nvSpPr>
        <p:spPr>
          <a:xfrm>
            <a:off x="365300" y="6901915"/>
            <a:ext cx="1483995" cy="154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1" spc="-5" dirty="0">
                <a:latin typeface="Gill Sans MT"/>
                <a:cs typeface="Gill Sans MT"/>
              </a:rPr>
              <a:t>Support-telefon:</a:t>
            </a:r>
            <a:r>
              <a:rPr sz="900" b="1" spc="-140" dirty="0">
                <a:latin typeface="Gill Sans MT"/>
                <a:cs typeface="Gill Sans MT"/>
              </a:rPr>
              <a:t> </a:t>
            </a:r>
            <a:r>
              <a:rPr sz="900" b="1" spc="30" dirty="0">
                <a:latin typeface="Gill Sans MT"/>
                <a:cs typeface="Gill Sans MT"/>
              </a:rPr>
              <a:t>407</a:t>
            </a:r>
            <a:r>
              <a:rPr sz="900" b="1" spc="-140" dirty="0">
                <a:latin typeface="Gill Sans MT"/>
                <a:cs typeface="Gill Sans MT"/>
              </a:rPr>
              <a:t> </a:t>
            </a:r>
            <a:r>
              <a:rPr sz="900" b="1" spc="30" dirty="0">
                <a:latin typeface="Gill Sans MT"/>
                <a:cs typeface="Gill Sans MT"/>
              </a:rPr>
              <a:t>60</a:t>
            </a:r>
            <a:r>
              <a:rPr sz="900" b="1" spc="-140" dirty="0">
                <a:latin typeface="Gill Sans MT"/>
                <a:cs typeface="Gill Sans MT"/>
              </a:rPr>
              <a:t> </a:t>
            </a:r>
            <a:r>
              <a:rPr sz="900" b="1" spc="30" dirty="0">
                <a:latin typeface="Gill Sans MT"/>
                <a:cs typeface="Gill Sans MT"/>
              </a:rPr>
              <a:t>813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7F8A528-9078-4715-8CF5-910059B556BD}"/>
              </a:ext>
            </a:extLst>
          </p:cNvPr>
          <p:cNvSpPr txBox="1"/>
          <p:nvPr/>
        </p:nvSpPr>
        <p:spPr>
          <a:xfrm>
            <a:off x="309251" y="7103429"/>
            <a:ext cx="34253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/>
              <a:t>DUOD-NO-00014-E v.4.0, 12. oktober 2023</a:t>
            </a:r>
            <a:endParaRPr lang="x-none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4900" y="6766204"/>
            <a:ext cx="3032760" cy="57975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>
              <a:lnSpc>
                <a:spcPts val="930"/>
              </a:lnSpc>
              <a:spcBef>
                <a:spcPts val="385"/>
              </a:spcBef>
            </a:pPr>
            <a:r>
              <a:rPr sz="800" b="1" spc="-60" dirty="0">
                <a:solidFill>
                  <a:srgbClr val="071D49"/>
                </a:solidFill>
                <a:latin typeface="Arial Black"/>
                <a:cs typeface="Arial Black"/>
              </a:rPr>
              <a:t>AbbVie</a:t>
            </a:r>
            <a:endParaRPr sz="800">
              <a:latin typeface="Arial Black"/>
              <a:cs typeface="Arial Black"/>
            </a:endParaRPr>
          </a:p>
          <a:p>
            <a:pPr marR="273050">
              <a:lnSpc>
                <a:spcPts val="750"/>
              </a:lnSpc>
              <a:spcBef>
                <a:spcPts val="20"/>
              </a:spcBef>
            </a:pPr>
            <a:r>
              <a:rPr sz="650" spc="25" dirty="0">
                <a:latin typeface="Arial Unicode MS"/>
                <a:cs typeface="Arial Unicode MS"/>
              </a:rPr>
              <a:t>Martin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15" dirty="0">
                <a:latin typeface="Arial Unicode MS"/>
                <a:cs typeface="Arial Unicode MS"/>
              </a:rPr>
              <a:t>Linges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5" dirty="0">
                <a:latin typeface="Arial Unicode MS"/>
                <a:cs typeface="Arial Unicode MS"/>
              </a:rPr>
              <a:t>vei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25,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Postboks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20" dirty="0">
                <a:latin typeface="Arial Unicode MS"/>
                <a:cs typeface="Arial Unicode MS"/>
              </a:rPr>
              <a:t>1,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1364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10" dirty="0">
                <a:latin typeface="Arial Unicode MS"/>
                <a:cs typeface="Arial Unicode MS"/>
              </a:rPr>
              <a:t>Fornebu,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Norge.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Telefon: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67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81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80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00.  </a:t>
            </a:r>
            <a:r>
              <a:rPr sz="650" spc="10" dirty="0">
                <a:latin typeface="Arial Unicode MS"/>
                <a:cs typeface="Arial Unicode MS"/>
              </a:rPr>
              <a:t>Duodopa</a:t>
            </a:r>
            <a:r>
              <a:rPr sz="600" spc="15" baseline="27777" dirty="0">
                <a:latin typeface="Arial Unicode MS"/>
                <a:cs typeface="Arial Unicode MS"/>
              </a:rPr>
              <a:t>®</a:t>
            </a:r>
            <a:r>
              <a:rPr sz="600" spc="-15" baseline="27777" dirty="0">
                <a:latin typeface="Arial Unicode MS"/>
                <a:cs typeface="Arial Unicode MS"/>
              </a:rPr>
              <a:t> </a:t>
            </a:r>
            <a:r>
              <a:rPr sz="650" spc="45" dirty="0">
                <a:latin typeface="Arial Unicode MS"/>
                <a:cs typeface="Arial Unicode MS"/>
              </a:rPr>
              <a:t>ON/OFF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Registrering.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Version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no: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15" dirty="0">
                <a:latin typeface="Arial Unicode MS"/>
                <a:cs typeface="Arial Unicode MS"/>
              </a:rPr>
              <a:t>NOR_01.28_130610.</a:t>
            </a:r>
            <a:endParaRPr sz="650">
              <a:latin typeface="Arial Unicode MS"/>
              <a:cs typeface="Arial Unicode MS"/>
            </a:endParaRPr>
          </a:p>
          <a:p>
            <a:pPr>
              <a:lnSpc>
                <a:spcPts val="730"/>
              </a:lnSpc>
            </a:pPr>
            <a:r>
              <a:rPr sz="650" spc="15" dirty="0">
                <a:latin typeface="Arial Unicode MS"/>
                <a:cs typeface="Arial Unicode MS"/>
              </a:rPr>
              <a:t>Copyright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100" dirty="0">
                <a:latin typeface="Arial Unicode MS"/>
                <a:cs typeface="Arial Unicode MS"/>
              </a:rPr>
              <a:t>©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20" dirty="0">
                <a:latin typeface="Arial Unicode MS"/>
                <a:cs typeface="Arial Unicode MS"/>
              </a:rPr>
              <a:t>2013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dirty="0">
                <a:latin typeface="Arial Unicode MS"/>
                <a:cs typeface="Arial Unicode MS"/>
              </a:rPr>
              <a:t>AbbVie.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5" dirty="0">
                <a:latin typeface="Arial Unicode MS"/>
                <a:cs typeface="Arial Unicode MS"/>
              </a:rPr>
              <a:t>All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5" dirty="0">
                <a:latin typeface="Arial Unicode MS"/>
                <a:cs typeface="Arial Unicode MS"/>
              </a:rPr>
              <a:t>rights</a:t>
            </a:r>
            <a:r>
              <a:rPr sz="650" spc="-80" dirty="0">
                <a:latin typeface="Arial Unicode MS"/>
                <a:cs typeface="Arial Unicode MS"/>
              </a:rPr>
              <a:t> </a:t>
            </a:r>
            <a:r>
              <a:rPr sz="650" spc="-5" dirty="0">
                <a:latin typeface="Arial Unicode MS"/>
                <a:cs typeface="Arial Unicode MS"/>
              </a:rPr>
              <a:t>reserved.</a:t>
            </a:r>
            <a:endParaRPr sz="650">
              <a:latin typeface="Arial Unicode MS"/>
              <a:cs typeface="Arial Unicode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22495" y="6978799"/>
            <a:ext cx="1303020" cy="227329"/>
          </a:xfrm>
          <a:custGeom>
            <a:avLst/>
            <a:gdLst/>
            <a:ahLst/>
            <a:cxnLst/>
            <a:rect l="l" t="t" r="r" b="b"/>
            <a:pathLst>
              <a:path w="1303020" h="227329">
                <a:moveTo>
                  <a:pt x="759180" y="56362"/>
                </a:moveTo>
                <a:lnTo>
                  <a:pt x="743699" y="56362"/>
                </a:lnTo>
                <a:lnTo>
                  <a:pt x="805193" y="140373"/>
                </a:lnTo>
                <a:lnTo>
                  <a:pt x="865124" y="222199"/>
                </a:lnTo>
                <a:lnTo>
                  <a:pt x="868451" y="226898"/>
                </a:lnTo>
                <a:lnTo>
                  <a:pt x="883386" y="226898"/>
                </a:lnTo>
                <a:lnTo>
                  <a:pt x="888301" y="223481"/>
                </a:lnTo>
                <a:lnTo>
                  <a:pt x="906205" y="198996"/>
                </a:lnTo>
                <a:lnTo>
                  <a:pt x="877798" y="198996"/>
                </a:lnTo>
                <a:lnTo>
                  <a:pt x="787666" y="71970"/>
                </a:lnTo>
                <a:lnTo>
                  <a:pt x="782638" y="65444"/>
                </a:lnTo>
                <a:lnTo>
                  <a:pt x="777095" y="60532"/>
                </a:lnTo>
                <a:lnTo>
                  <a:pt x="769716" y="57438"/>
                </a:lnTo>
                <a:lnTo>
                  <a:pt x="759180" y="56362"/>
                </a:lnTo>
                <a:close/>
              </a:path>
              <a:path w="1303020" h="227329">
                <a:moveTo>
                  <a:pt x="539635" y="0"/>
                </a:moveTo>
                <a:lnTo>
                  <a:pt x="520242" y="0"/>
                </a:lnTo>
                <a:lnTo>
                  <a:pt x="520242" y="140373"/>
                </a:lnTo>
                <a:lnTo>
                  <a:pt x="526799" y="175023"/>
                </a:lnTo>
                <a:lnTo>
                  <a:pt x="545049" y="201501"/>
                </a:lnTo>
                <a:lnTo>
                  <a:pt x="572856" y="218411"/>
                </a:lnTo>
                <a:lnTo>
                  <a:pt x="608088" y="224358"/>
                </a:lnTo>
                <a:lnTo>
                  <a:pt x="660450" y="224358"/>
                </a:lnTo>
                <a:lnTo>
                  <a:pt x="703074" y="216887"/>
                </a:lnTo>
                <a:lnTo>
                  <a:pt x="726151" y="201002"/>
                </a:lnTo>
                <a:lnTo>
                  <a:pt x="613867" y="201002"/>
                </a:lnTo>
                <a:lnTo>
                  <a:pt x="580426" y="194952"/>
                </a:lnTo>
                <a:lnTo>
                  <a:pt x="559657" y="179816"/>
                </a:lnTo>
                <a:lnTo>
                  <a:pt x="549041" y="160112"/>
                </a:lnTo>
                <a:lnTo>
                  <a:pt x="546061" y="140360"/>
                </a:lnTo>
                <a:lnTo>
                  <a:pt x="549271" y="119353"/>
                </a:lnTo>
                <a:lnTo>
                  <a:pt x="560271" y="99783"/>
                </a:lnTo>
                <a:lnTo>
                  <a:pt x="581118" y="85339"/>
                </a:lnTo>
                <a:lnTo>
                  <a:pt x="613867" y="79705"/>
                </a:lnTo>
                <a:lnTo>
                  <a:pt x="725639" y="79705"/>
                </a:lnTo>
                <a:lnTo>
                  <a:pt x="723570" y="78193"/>
                </a:lnTo>
                <a:lnTo>
                  <a:pt x="546049" y="78193"/>
                </a:lnTo>
                <a:lnTo>
                  <a:pt x="546049" y="5854"/>
                </a:lnTo>
                <a:lnTo>
                  <a:pt x="539635" y="0"/>
                </a:lnTo>
                <a:close/>
              </a:path>
              <a:path w="1303020" h="227329">
                <a:moveTo>
                  <a:pt x="725639" y="79705"/>
                </a:moveTo>
                <a:lnTo>
                  <a:pt x="658596" y="79705"/>
                </a:lnTo>
                <a:lnTo>
                  <a:pt x="690339" y="85108"/>
                </a:lnTo>
                <a:lnTo>
                  <a:pt x="711150" y="99169"/>
                </a:lnTo>
                <a:lnTo>
                  <a:pt x="722534" y="118661"/>
                </a:lnTo>
                <a:lnTo>
                  <a:pt x="725993" y="140373"/>
                </a:lnTo>
                <a:lnTo>
                  <a:pt x="722534" y="161923"/>
                </a:lnTo>
                <a:lnTo>
                  <a:pt x="711150" y="181425"/>
                </a:lnTo>
                <a:lnTo>
                  <a:pt x="690339" y="195556"/>
                </a:lnTo>
                <a:lnTo>
                  <a:pt x="658596" y="201002"/>
                </a:lnTo>
                <a:lnTo>
                  <a:pt x="726151" y="201002"/>
                </a:lnTo>
                <a:lnTo>
                  <a:pt x="731331" y="197437"/>
                </a:lnTo>
                <a:lnTo>
                  <a:pt x="746988" y="170447"/>
                </a:lnTo>
                <a:lnTo>
                  <a:pt x="751814" y="140360"/>
                </a:lnTo>
                <a:lnTo>
                  <a:pt x="747558" y="112174"/>
                </a:lnTo>
                <a:lnTo>
                  <a:pt x="732850" y="84974"/>
                </a:lnTo>
                <a:lnTo>
                  <a:pt x="725639" y="79705"/>
                </a:lnTo>
                <a:close/>
              </a:path>
              <a:path w="1303020" h="227329">
                <a:moveTo>
                  <a:pt x="1010132" y="56362"/>
                </a:moveTo>
                <a:lnTo>
                  <a:pt x="996518" y="56362"/>
                </a:lnTo>
                <a:lnTo>
                  <a:pt x="985897" y="57438"/>
                </a:lnTo>
                <a:lnTo>
                  <a:pt x="978544" y="60436"/>
                </a:lnTo>
                <a:lnTo>
                  <a:pt x="973100" y="65149"/>
                </a:lnTo>
                <a:lnTo>
                  <a:pt x="968362" y="71310"/>
                </a:lnTo>
                <a:lnTo>
                  <a:pt x="877798" y="198996"/>
                </a:lnTo>
                <a:lnTo>
                  <a:pt x="906205" y="198996"/>
                </a:lnTo>
                <a:lnTo>
                  <a:pt x="1010132" y="56362"/>
                </a:lnTo>
                <a:close/>
              </a:path>
              <a:path w="1303020" h="227329">
                <a:moveTo>
                  <a:pt x="660450" y="56362"/>
                </a:moveTo>
                <a:lnTo>
                  <a:pt x="608088" y="56362"/>
                </a:lnTo>
                <a:lnTo>
                  <a:pt x="586786" y="58293"/>
                </a:lnTo>
                <a:lnTo>
                  <a:pt x="569534" y="63330"/>
                </a:lnTo>
                <a:lnTo>
                  <a:pt x="556050" y="70341"/>
                </a:lnTo>
                <a:lnTo>
                  <a:pt x="546049" y="78193"/>
                </a:lnTo>
                <a:lnTo>
                  <a:pt x="723570" y="78193"/>
                </a:lnTo>
                <a:lnTo>
                  <a:pt x="704783" y="64466"/>
                </a:lnTo>
                <a:lnTo>
                  <a:pt x="660450" y="56362"/>
                </a:lnTo>
                <a:close/>
              </a:path>
              <a:path w="1303020" h="227329">
                <a:moveTo>
                  <a:pt x="281927" y="0"/>
                </a:moveTo>
                <a:lnTo>
                  <a:pt x="262534" y="0"/>
                </a:lnTo>
                <a:lnTo>
                  <a:pt x="262534" y="140373"/>
                </a:lnTo>
                <a:lnTo>
                  <a:pt x="269091" y="175023"/>
                </a:lnTo>
                <a:lnTo>
                  <a:pt x="287340" y="201501"/>
                </a:lnTo>
                <a:lnTo>
                  <a:pt x="315148" y="218411"/>
                </a:lnTo>
                <a:lnTo>
                  <a:pt x="350380" y="224358"/>
                </a:lnTo>
                <a:lnTo>
                  <a:pt x="402742" y="224358"/>
                </a:lnTo>
                <a:lnTo>
                  <a:pt x="445371" y="216887"/>
                </a:lnTo>
                <a:lnTo>
                  <a:pt x="468447" y="201002"/>
                </a:lnTo>
                <a:lnTo>
                  <a:pt x="356158" y="201002"/>
                </a:lnTo>
                <a:lnTo>
                  <a:pt x="322718" y="194952"/>
                </a:lnTo>
                <a:lnTo>
                  <a:pt x="301948" y="179816"/>
                </a:lnTo>
                <a:lnTo>
                  <a:pt x="291332" y="160112"/>
                </a:lnTo>
                <a:lnTo>
                  <a:pt x="288353" y="140360"/>
                </a:lnTo>
                <a:lnTo>
                  <a:pt x="291563" y="119353"/>
                </a:lnTo>
                <a:lnTo>
                  <a:pt x="302563" y="99783"/>
                </a:lnTo>
                <a:lnTo>
                  <a:pt x="323409" y="85339"/>
                </a:lnTo>
                <a:lnTo>
                  <a:pt x="356158" y="79705"/>
                </a:lnTo>
                <a:lnTo>
                  <a:pt x="467930" y="79705"/>
                </a:lnTo>
                <a:lnTo>
                  <a:pt x="465862" y="78193"/>
                </a:lnTo>
                <a:lnTo>
                  <a:pt x="288353" y="78193"/>
                </a:lnTo>
                <a:lnTo>
                  <a:pt x="288353" y="5854"/>
                </a:lnTo>
                <a:lnTo>
                  <a:pt x="281927" y="0"/>
                </a:lnTo>
                <a:close/>
              </a:path>
              <a:path w="1303020" h="227329">
                <a:moveTo>
                  <a:pt x="467930" y="79705"/>
                </a:moveTo>
                <a:lnTo>
                  <a:pt x="400900" y="79705"/>
                </a:lnTo>
                <a:lnTo>
                  <a:pt x="432641" y="85108"/>
                </a:lnTo>
                <a:lnTo>
                  <a:pt x="453448" y="99169"/>
                </a:lnTo>
                <a:lnTo>
                  <a:pt x="464828" y="118661"/>
                </a:lnTo>
                <a:lnTo>
                  <a:pt x="468285" y="140373"/>
                </a:lnTo>
                <a:lnTo>
                  <a:pt x="464826" y="161923"/>
                </a:lnTo>
                <a:lnTo>
                  <a:pt x="453443" y="181425"/>
                </a:lnTo>
                <a:lnTo>
                  <a:pt x="432636" y="195556"/>
                </a:lnTo>
                <a:lnTo>
                  <a:pt x="400900" y="201002"/>
                </a:lnTo>
                <a:lnTo>
                  <a:pt x="468447" y="201002"/>
                </a:lnTo>
                <a:lnTo>
                  <a:pt x="473627" y="197437"/>
                </a:lnTo>
                <a:lnTo>
                  <a:pt x="489281" y="170447"/>
                </a:lnTo>
                <a:lnTo>
                  <a:pt x="494106" y="140360"/>
                </a:lnTo>
                <a:lnTo>
                  <a:pt x="489849" y="112174"/>
                </a:lnTo>
                <a:lnTo>
                  <a:pt x="475141" y="84974"/>
                </a:lnTo>
                <a:lnTo>
                  <a:pt x="467930" y="79705"/>
                </a:lnTo>
                <a:close/>
              </a:path>
              <a:path w="1303020" h="227329">
                <a:moveTo>
                  <a:pt x="402742" y="56362"/>
                </a:moveTo>
                <a:lnTo>
                  <a:pt x="350380" y="56362"/>
                </a:lnTo>
                <a:lnTo>
                  <a:pt x="329078" y="58293"/>
                </a:lnTo>
                <a:lnTo>
                  <a:pt x="311827" y="63330"/>
                </a:lnTo>
                <a:lnTo>
                  <a:pt x="298347" y="70341"/>
                </a:lnTo>
                <a:lnTo>
                  <a:pt x="288353" y="78193"/>
                </a:lnTo>
                <a:lnTo>
                  <a:pt x="465862" y="78193"/>
                </a:lnTo>
                <a:lnTo>
                  <a:pt x="447075" y="64466"/>
                </a:lnTo>
                <a:lnTo>
                  <a:pt x="402742" y="56362"/>
                </a:lnTo>
                <a:close/>
              </a:path>
              <a:path w="1303020" h="227329">
                <a:moveTo>
                  <a:pt x="1036942" y="56362"/>
                </a:moveTo>
                <a:lnTo>
                  <a:pt x="1030820" y="56362"/>
                </a:lnTo>
                <a:lnTo>
                  <a:pt x="1030820" y="203123"/>
                </a:lnTo>
                <a:lnTo>
                  <a:pt x="1032003" y="212392"/>
                </a:lnTo>
                <a:lnTo>
                  <a:pt x="1035589" y="219025"/>
                </a:lnTo>
                <a:lnTo>
                  <a:pt x="1041632" y="223013"/>
                </a:lnTo>
                <a:lnTo>
                  <a:pt x="1050188" y="224345"/>
                </a:lnTo>
                <a:lnTo>
                  <a:pt x="1056614" y="224345"/>
                </a:lnTo>
                <a:lnTo>
                  <a:pt x="1056614" y="78041"/>
                </a:lnTo>
                <a:lnTo>
                  <a:pt x="1055226" y="67780"/>
                </a:lnTo>
                <a:lnTo>
                  <a:pt x="1051274" y="61091"/>
                </a:lnTo>
                <a:lnTo>
                  <a:pt x="1045073" y="57458"/>
                </a:lnTo>
                <a:lnTo>
                  <a:pt x="1036942" y="56362"/>
                </a:lnTo>
                <a:close/>
              </a:path>
              <a:path w="1303020" h="227329">
                <a:moveTo>
                  <a:pt x="1051115" y="4864"/>
                </a:moveTo>
                <a:lnTo>
                  <a:pt x="1036396" y="4864"/>
                </a:lnTo>
                <a:lnTo>
                  <a:pt x="1030503" y="9296"/>
                </a:lnTo>
                <a:lnTo>
                  <a:pt x="1030503" y="32562"/>
                </a:lnTo>
                <a:lnTo>
                  <a:pt x="1036281" y="37122"/>
                </a:lnTo>
                <a:lnTo>
                  <a:pt x="1051179" y="37122"/>
                </a:lnTo>
                <a:lnTo>
                  <a:pt x="1056881" y="32562"/>
                </a:lnTo>
                <a:lnTo>
                  <a:pt x="1056846" y="9296"/>
                </a:lnTo>
                <a:lnTo>
                  <a:pt x="1051115" y="4864"/>
                </a:lnTo>
                <a:close/>
              </a:path>
              <a:path w="1303020" h="227329">
                <a:moveTo>
                  <a:pt x="143725" y="56362"/>
                </a:moveTo>
                <a:lnTo>
                  <a:pt x="91363" y="56362"/>
                </a:lnTo>
                <a:lnTo>
                  <a:pt x="48734" y="63832"/>
                </a:lnTo>
                <a:lnTo>
                  <a:pt x="20478" y="83283"/>
                </a:lnTo>
                <a:lnTo>
                  <a:pt x="4824" y="110272"/>
                </a:lnTo>
                <a:lnTo>
                  <a:pt x="0" y="140360"/>
                </a:lnTo>
                <a:lnTo>
                  <a:pt x="4256" y="168545"/>
                </a:lnTo>
                <a:lnTo>
                  <a:pt x="18964" y="195746"/>
                </a:lnTo>
                <a:lnTo>
                  <a:pt x="47030" y="216253"/>
                </a:lnTo>
                <a:lnTo>
                  <a:pt x="91363" y="224358"/>
                </a:lnTo>
                <a:lnTo>
                  <a:pt x="143725" y="224358"/>
                </a:lnTo>
                <a:lnTo>
                  <a:pt x="173426" y="220423"/>
                </a:lnTo>
                <a:lnTo>
                  <a:pt x="194800" y="210978"/>
                </a:lnTo>
                <a:lnTo>
                  <a:pt x="206946" y="201002"/>
                </a:lnTo>
                <a:lnTo>
                  <a:pt x="93205" y="201002"/>
                </a:lnTo>
                <a:lnTo>
                  <a:pt x="61464" y="195601"/>
                </a:lnTo>
                <a:lnTo>
                  <a:pt x="40657" y="181544"/>
                </a:lnTo>
                <a:lnTo>
                  <a:pt x="29277" y="162056"/>
                </a:lnTo>
                <a:lnTo>
                  <a:pt x="25819" y="140360"/>
                </a:lnTo>
                <a:lnTo>
                  <a:pt x="29279" y="118790"/>
                </a:lnTo>
                <a:lnTo>
                  <a:pt x="40662" y="99283"/>
                </a:lnTo>
                <a:lnTo>
                  <a:pt x="61469" y="85151"/>
                </a:lnTo>
                <a:lnTo>
                  <a:pt x="93205" y="79705"/>
                </a:lnTo>
                <a:lnTo>
                  <a:pt x="206648" y="79705"/>
                </a:lnTo>
                <a:lnTo>
                  <a:pt x="203363" y="75738"/>
                </a:lnTo>
                <a:lnTo>
                  <a:pt x="177735" y="61569"/>
                </a:lnTo>
                <a:lnTo>
                  <a:pt x="143725" y="56362"/>
                </a:lnTo>
                <a:close/>
              </a:path>
              <a:path w="1303020" h="227329">
                <a:moveTo>
                  <a:pt x="242501" y="189712"/>
                </a:moveTo>
                <a:lnTo>
                  <a:pt x="215976" y="189712"/>
                </a:lnTo>
                <a:lnTo>
                  <a:pt x="219417" y="207949"/>
                </a:lnTo>
                <a:lnTo>
                  <a:pt x="221462" y="219163"/>
                </a:lnTo>
                <a:lnTo>
                  <a:pt x="228041" y="224358"/>
                </a:lnTo>
                <a:lnTo>
                  <a:pt x="248958" y="224358"/>
                </a:lnTo>
                <a:lnTo>
                  <a:pt x="242501" y="189712"/>
                </a:lnTo>
                <a:close/>
              </a:path>
              <a:path w="1303020" h="227329">
                <a:moveTo>
                  <a:pt x="206648" y="79705"/>
                </a:moveTo>
                <a:lnTo>
                  <a:pt x="137947" y="79705"/>
                </a:lnTo>
                <a:lnTo>
                  <a:pt x="171387" y="85755"/>
                </a:lnTo>
                <a:lnTo>
                  <a:pt x="192157" y="100893"/>
                </a:lnTo>
                <a:lnTo>
                  <a:pt x="202773" y="120601"/>
                </a:lnTo>
                <a:lnTo>
                  <a:pt x="205752" y="140360"/>
                </a:lnTo>
                <a:lnTo>
                  <a:pt x="202542" y="161360"/>
                </a:lnTo>
                <a:lnTo>
                  <a:pt x="191542" y="180925"/>
                </a:lnTo>
                <a:lnTo>
                  <a:pt x="170696" y="195369"/>
                </a:lnTo>
                <a:lnTo>
                  <a:pt x="137947" y="201002"/>
                </a:lnTo>
                <a:lnTo>
                  <a:pt x="206946" y="201002"/>
                </a:lnTo>
                <a:lnTo>
                  <a:pt x="208700" y="199562"/>
                </a:lnTo>
                <a:lnTo>
                  <a:pt x="215976" y="189712"/>
                </a:lnTo>
                <a:lnTo>
                  <a:pt x="242501" y="189712"/>
                </a:lnTo>
                <a:lnTo>
                  <a:pt x="229882" y="122250"/>
                </a:lnTo>
                <a:lnTo>
                  <a:pt x="220712" y="96690"/>
                </a:lnTo>
                <a:lnTo>
                  <a:pt x="206648" y="79705"/>
                </a:lnTo>
                <a:close/>
              </a:path>
              <a:path w="1303020" h="227329">
                <a:moveTo>
                  <a:pt x="1250696" y="56362"/>
                </a:moveTo>
                <a:lnTo>
                  <a:pt x="1175893" y="56362"/>
                </a:lnTo>
                <a:lnTo>
                  <a:pt x="1133003" y="64197"/>
                </a:lnTo>
                <a:lnTo>
                  <a:pt x="1105079" y="84254"/>
                </a:lnTo>
                <a:lnTo>
                  <a:pt x="1089930" y="111365"/>
                </a:lnTo>
                <a:lnTo>
                  <a:pt x="1085367" y="140360"/>
                </a:lnTo>
                <a:lnTo>
                  <a:pt x="1090366" y="170914"/>
                </a:lnTo>
                <a:lnTo>
                  <a:pt x="1106227" y="197851"/>
                </a:lnTo>
                <a:lnTo>
                  <a:pt x="1134241" y="217043"/>
                </a:lnTo>
                <a:lnTo>
                  <a:pt x="1175702" y="224358"/>
                </a:lnTo>
                <a:lnTo>
                  <a:pt x="1298702" y="224358"/>
                </a:lnTo>
                <a:lnTo>
                  <a:pt x="1298702" y="219595"/>
                </a:lnTo>
                <a:lnTo>
                  <a:pt x="1297250" y="210871"/>
                </a:lnTo>
                <a:lnTo>
                  <a:pt x="1293060" y="205127"/>
                </a:lnTo>
                <a:lnTo>
                  <a:pt x="1286379" y="201968"/>
                </a:lnTo>
                <a:lnTo>
                  <a:pt x="1277454" y="201002"/>
                </a:lnTo>
                <a:lnTo>
                  <a:pt x="1177671" y="201002"/>
                </a:lnTo>
                <a:lnTo>
                  <a:pt x="1147985" y="196158"/>
                </a:lnTo>
                <a:lnTo>
                  <a:pt x="1128171" y="184003"/>
                </a:lnTo>
                <a:lnTo>
                  <a:pt x="1116736" y="168105"/>
                </a:lnTo>
                <a:lnTo>
                  <a:pt x="1112189" y="152031"/>
                </a:lnTo>
                <a:lnTo>
                  <a:pt x="1250696" y="152031"/>
                </a:lnTo>
                <a:lnTo>
                  <a:pt x="1275920" y="147192"/>
                </a:lnTo>
                <a:lnTo>
                  <a:pt x="1292012" y="135140"/>
                </a:lnTo>
                <a:lnTo>
                  <a:pt x="1295548" y="128676"/>
                </a:lnTo>
                <a:lnTo>
                  <a:pt x="1112189" y="128676"/>
                </a:lnTo>
                <a:lnTo>
                  <a:pt x="1116105" y="113995"/>
                </a:lnTo>
                <a:lnTo>
                  <a:pt x="1126866" y="97942"/>
                </a:lnTo>
                <a:lnTo>
                  <a:pt x="1146706" y="85013"/>
                </a:lnTo>
                <a:lnTo>
                  <a:pt x="1177861" y="79705"/>
                </a:lnTo>
                <a:lnTo>
                  <a:pt x="1295537" y="79705"/>
                </a:lnTo>
                <a:lnTo>
                  <a:pt x="1291626" y="72780"/>
                </a:lnTo>
                <a:lnTo>
                  <a:pt x="1275486" y="61024"/>
                </a:lnTo>
                <a:lnTo>
                  <a:pt x="1250696" y="56362"/>
                </a:lnTo>
                <a:close/>
              </a:path>
              <a:path w="1303020" h="227329">
                <a:moveTo>
                  <a:pt x="1295537" y="79705"/>
                </a:moveTo>
                <a:lnTo>
                  <a:pt x="1247292" y="79705"/>
                </a:lnTo>
                <a:lnTo>
                  <a:pt x="1262033" y="82186"/>
                </a:lnTo>
                <a:lnTo>
                  <a:pt x="1271122" y="88361"/>
                </a:lnTo>
                <a:lnTo>
                  <a:pt x="1275722" y="96330"/>
                </a:lnTo>
                <a:lnTo>
                  <a:pt x="1276997" y="104190"/>
                </a:lnTo>
                <a:lnTo>
                  <a:pt x="1275797" y="111638"/>
                </a:lnTo>
                <a:lnTo>
                  <a:pt x="1271322" y="119653"/>
                </a:lnTo>
                <a:lnTo>
                  <a:pt x="1262258" y="126057"/>
                </a:lnTo>
                <a:lnTo>
                  <a:pt x="1247292" y="128676"/>
                </a:lnTo>
                <a:lnTo>
                  <a:pt x="1295548" y="128676"/>
                </a:lnTo>
                <a:lnTo>
                  <a:pt x="1300527" y="119574"/>
                </a:lnTo>
                <a:lnTo>
                  <a:pt x="1303020" y="104190"/>
                </a:lnTo>
                <a:lnTo>
                  <a:pt x="1300382" y="88284"/>
                </a:lnTo>
                <a:lnTo>
                  <a:pt x="1295537" y="79705"/>
                </a:lnTo>
                <a:close/>
              </a:path>
            </a:pathLst>
          </a:custGeom>
          <a:solidFill>
            <a:srgbClr val="153A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6739" y="365696"/>
            <a:ext cx="177800" cy="177800"/>
          </a:xfrm>
          <a:custGeom>
            <a:avLst/>
            <a:gdLst/>
            <a:ahLst/>
            <a:cxnLst/>
            <a:rect l="l" t="t" r="r" b="b"/>
            <a:pathLst>
              <a:path w="177800" h="177800">
                <a:moveTo>
                  <a:pt x="170967" y="0"/>
                </a:moveTo>
                <a:lnTo>
                  <a:pt x="6362" y="0"/>
                </a:lnTo>
                <a:lnTo>
                  <a:pt x="0" y="6362"/>
                </a:lnTo>
                <a:lnTo>
                  <a:pt x="0" y="170967"/>
                </a:lnTo>
                <a:lnTo>
                  <a:pt x="6362" y="177317"/>
                </a:lnTo>
                <a:lnTo>
                  <a:pt x="170967" y="177317"/>
                </a:lnTo>
                <a:lnTo>
                  <a:pt x="177317" y="170967"/>
                </a:lnTo>
                <a:lnTo>
                  <a:pt x="177317" y="6362"/>
                </a:lnTo>
                <a:lnTo>
                  <a:pt x="170967" y="0"/>
                </a:lnTo>
                <a:close/>
              </a:path>
            </a:pathLst>
          </a:custGeom>
          <a:solidFill>
            <a:srgbClr val="6CB33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88476" y="365850"/>
            <a:ext cx="1038424" cy="299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04795" y="408923"/>
            <a:ext cx="179705" cy="96520"/>
          </a:xfrm>
          <a:custGeom>
            <a:avLst/>
            <a:gdLst/>
            <a:ahLst/>
            <a:cxnLst/>
            <a:rect l="l" t="t" r="r" b="b"/>
            <a:pathLst>
              <a:path w="179704" h="96520">
                <a:moveTo>
                  <a:pt x="1841" y="96048"/>
                </a:moveTo>
                <a:lnTo>
                  <a:pt x="0" y="96050"/>
                </a:lnTo>
                <a:lnTo>
                  <a:pt x="1841" y="96113"/>
                </a:lnTo>
                <a:close/>
              </a:path>
              <a:path w="179704" h="96520">
                <a:moveTo>
                  <a:pt x="179412" y="0"/>
                </a:moveTo>
                <a:lnTo>
                  <a:pt x="76707" y="203"/>
                </a:lnTo>
                <a:lnTo>
                  <a:pt x="74841" y="7150"/>
                </a:lnTo>
                <a:lnTo>
                  <a:pt x="50037" y="61531"/>
                </a:lnTo>
                <a:lnTo>
                  <a:pt x="47764" y="68694"/>
                </a:lnTo>
                <a:lnTo>
                  <a:pt x="1904" y="68821"/>
                </a:lnTo>
                <a:lnTo>
                  <a:pt x="1841" y="96048"/>
                </a:lnTo>
                <a:lnTo>
                  <a:pt x="58242" y="95834"/>
                </a:lnTo>
                <a:lnTo>
                  <a:pt x="65595" y="95605"/>
                </a:lnTo>
                <a:lnTo>
                  <a:pt x="68694" y="88620"/>
                </a:lnTo>
                <a:lnTo>
                  <a:pt x="93459" y="34289"/>
                </a:lnTo>
                <a:lnTo>
                  <a:pt x="95313" y="27406"/>
                </a:lnTo>
                <a:lnTo>
                  <a:pt x="179349" y="27177"/>
                </a:lnTo>
                <a:lnTo>
                  <a:pt x="179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4900" y="671699"/>
          <a:ext cx="5630220" cy="6001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9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105" dirty="0">
                          <a:latin typeface="Arial Black"/>
                          <a:cs typeface="Arial Black"/>
                        </a:rPr>
                        <a:t>+3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Arial Black"/>
                          <a:cs typeface="Arial Black"/>
                        </a:rPr>
                        <a:t>ON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25" dirty="0">
                          <a:latin typeface="Arial Black"/>
                          <a:cs typeface="Arial Black"/>
                        </a:rPr>
                        <a:t>Mye</a:t>
                      </a:r>
                      <a:r>
                        <a:rPr sz="850" b="1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0" dirty="0">
                          <a:latin typeface="Arial Black"/>
                          <a:cs typeface="Arial Black"/>
                        </a:rPr>
                        <a:t>overrørlighet:</a:t>
                      </a:r>
                      <a:r>
                        <a:rPr sz="850" b="1" spc="-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som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forstyrrer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frivillig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bevegelse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hele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kroppen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Både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5" dirty="0">
                          <a:latin typeface="Arial Unicode MS"/>
                          <a:cs typeface="Arial Unicode MS"/>
                        </a:rPr>
                        <a:t>forstyrret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voldsomme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60" dirty="0">
                          <a:latin typeface="Arial Unicode MS"/>
                          <a:cs typeface="Arial Unicode MS"/>
                        </a:rPr>
                        <a:t>Så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store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at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han/hun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risikerer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falle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stol/seng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drikke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kopp/glass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søle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8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105" dirty="0">
                          <a:latin typeface="Arial Black"/>
                          <a:cs typeface="Arial Black"/>
                        </a:rPr>
                        <a:t>+2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Arial Black"/>
                          <a:cs typeface="Arial Black"/>
                        </a:rPr>
                        <a:t>ON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75" dirty="0">
                          <a:latin typeface="Arial Black"/>
                          <a:cs typeface="Arial Black"/>
                        </a:rPr>
                        <a:t>Tydelig</a:t>
                      </a:r>
                      <a:r>
                        <a:rPr sz="850" b="1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0" dirty="0">
                          <a:latin typeface="Arial Black"/>
                          <a:cs typeface="Arial Black"/>
                        </a:rPr>
                        <a:t>overrørlighet:</a:t>
                      </a:r>
                      <a:r>
                        <a:rPr sz="850" b="1" spc="-13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kontiunuerlig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bevegelse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selv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ved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hvile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hele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kroppen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eller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kroppsdeler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Finger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påvirket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påvirket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stå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Har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ballansekontroll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drikke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av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glass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105" dirty="0">
                          <a:latin typeface="Arial Black"/>
                          <a:cs typeface="Arial Black"/>
                        </a:rPr>
                        <a:t>+1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10" dirty="0">
                          <a:latin typeface="Arial Black"/>
                          <a:cs typeface="Arial Black"/>
                        </a:rPr>
                        <a:t>ON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60" dirty="0">
                          <a:latin typeface="Arial Black"/>
                          <a:cs typeface="Arial Black"/>
                        </a:rPr>
                        <a:t>Noe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0" dirty="0">
                          <a:latin typeface="Arial Black"/>
                          <a:cs typeface="Arial Black"/>
                        </a:rPr>
                        <a:t>overrørlighet: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synlige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små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ekstrabevegelser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Ufrivillige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noen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kroppsdeler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Akseptable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finger-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Normal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normale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skrittlengde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være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5-15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sekunder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Pasienten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syntes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5" dirty="0">
                          <a:latin typeface="Arial Unicode MS"/>
                          <a:cs typeface="Arial Unicode MS"/>
                        </a:rPr>
                        <a:t>ofte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selv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at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5" dirty="0">
                          <a:latin typeface="Arial Unicode MS"/>
                          <a:cs typeface="Arial Unicode MS"/>
                        </a:rPr>
                        <a:t>dette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nivået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5" dirty="0">
                          <a:latin typeface="Arial Unicode MS"/>
                          <a:cs typeface="Arial Unicode MS"/>
                        </a:rPr>
                        <a:t>optimalt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drikke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vann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problemer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200" b="1" dirty="0">
                          <a:latin typeface="Arial Black"/>
                          <a:cs typeface="Arial Black"/>
                        </a:rPr>
                        <a:t>0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Arial Black"/>
                          <a:cs typeface="Arial Black"/>
                        </a:rPr>
                        <a:t>NORMAL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60" dirty="0">
                          <a:latin typeface="Arial Black"/>
                          <a:cs typeface="Arial Black"/>
                        </a:rPr>
                        <a:t>Normal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75" dirty="0">
                          <a:latin typeface="Arial Black"/>
                          <a:cs typeface="Arial Black"/>
                        </a:rPr>
                        <a:t>bevegelighet: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80" dirty="0">
                          <a:latin typeface="Arial Unicode MS"/>
                          <a:cs typeface="Arial Unicode MS"/>
                        </a:rPr>
                        <a:t>ON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symptomer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dyskinesier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Raske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armer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God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skrittlengde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normale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ved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Ingen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tydelige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bevegelighetsforstyrrelser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(dyskinesier)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45" dirty="0">
                          <a:latin typeface="Arial Black"/>
                          <a:cs typeface="Arial Black"/>
                        </a:rPr>
                        <a:t>-1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70" dirty="0">
                          <a:latin typeface="Arial Black"/>
                          <a:cs typeface="Arial Black"/>
                        </a:rPr>
                        <a:t>OFF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60" dirty="0">
                          <a:latin typeface="Arial Black"/>
                          <a:cs typeface="Arial Black"/>
                        </a:rPr>
                        <a:t>Noe</a:t>
                      </a:r>
                      <a:r>
                        <a:rPr sz="850" b="1" spc="-2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70" dirty="0">
                          <a:latin typeface="Arial Black"/>
                          <a:cs typeface="Arial Black"/>
                        </a:rPr>
                        <a:t>stivhet</a:t>
                      </a:r>
                      <a:endParaRPr sz="850">
                        <a:latin typeface="Arial Black"/>
                        <a:cs typeface="Arial Black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Langsomme/trege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armer.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nedsatt</a:t>
                      </a:r>
                      <a:r>
                        <a:rPr sz="850" spc="-8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svingvidde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fingertremor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Reiser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stol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uten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problemer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Langsom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redusert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skrittlengde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reduserte</a:t>
                      </a:r>
                      <a:r>
                        <a:rPr sz="850" spc="-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Ingen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nøling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eller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stopp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(freezing)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Pasienten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føler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stiv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83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45" dirty="0">
                          <a:latin typeface="Arial Black"/>
                          <a:cs typeface="Arial Black"/>
                        </a:rPr>
                        <a:t>-2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70" dirty="0">
                          <a:latin typeface="Arial Black"/>
                          <a:cs typeface="Arial Black"/>
                        </a:rPr>
                        <a:t>OFF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55" dirty="0">
                          <a:latin typeface="Arial Black"/>
                          <a:cs typeface="Arial Black"/>
                        </a:rPr>
                        <a:t>Middels</a:t>
                      </a:r>
                      <a:r>
                        <a:rPr sz="850" b="1" spc="-1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5" dirty="0">
                          <a:latin typeface="Arial Black"/>
                          <a:cs typeface="Arial Black"/>
                        </a:rPr>
                        <a:t>stivhet:</a:t>
                      </a:r>
                      <a:r>
                        <a:rPr sz="850" b="1" spc="-1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tydelige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langsomme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Langsomme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armer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Noe</a:t>
                      </a:r>
                      <a:r>
                        <a:rPr sz="850" spc="-17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fingertremor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Har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problemer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reise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stol.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trenge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hjelp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liggende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til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sittende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stilling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Startvansker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ved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0" dirty="0">
                          <a:latin typeface="Arial Unicode MS"/>
                          <a:cs typeface="Arial Unicode MS"/>
                        </a:rPr>
                        <a:t>gange,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trenge</a:t>
                      </a:r>
                      <a:r>
                        <a:rPr sz="850" spc="-11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assistanse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Subbende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0" dirty="0">
                          <a:latin typeface="Arial Unicode MS"/>
                          <a:cs typeface="Arial Unicode MS"/>
                        </a:rPr>
                        <a:t>gange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med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korte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skritt,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naturlige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armbevegelser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Tendens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til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freezing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når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han/hun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skal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snu/vende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8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spc="-45" dirty="0">
                          <a:latin typeface="Arial Black"/>
                          <a:cs typeface="Arial Black"/>
                        </a:rPr>
                        <a:t>-3</a:t>
                      </a:r>
                      <a:endParaRPr sz="1200">
                        <a:latin typeface="Arial Black"/>
                        <a:cs typeface="Arial Black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70" dirty="0">
                          <a:latin typeface="Arial Black"/>
                          <a:cs typeface="Arial Black"/>
                        </a:rPr>
                        <a:t>OFF</a:t>
                      </a:r>
                      <a:endParaRPr sz="12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indent="-71755">
                        <a:lnSpc>
                          <a:spcPct val="100000"/>
                        </a:lnSpc>
                        <a:spcBef>
                          <a:spcPts val="204"/>
                        </a:spcBef>
                        <a:buChar char="•"/>
                        <a:tabLst>
                          <a:tab pos="123189" algn="l"/>
                        </a:tabLst>
                      </a:pPr>
                      <a:r>
                        <a:rPr sz="850" b="1" spc="-80" dirty="0">
                          <a:latin typeface="Arial Black"/>
                          <a:cs typeface="Arial Black"/>
                        </a:rPr>
                        <a:t>Veldig</a:t>
                      </a:r>
                      <a:r>
                        <a:rPr sz="850" b="1" spc="-1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b="1" spc="-65" dirty="0">
                          <a:latin typeface="Arial Black"/>
                          <a:cs typeface="Arial Black"/>
                        </a:rPr>
                        <a:t>stiv:</a:t>
                      </a:r>
                      <a:r>
                        <a:rPr sz="850" b="1" spc="-15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veldig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lansom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10" dirty="0">
                          <a:latin typeface="Arial Unicode MS"/>
                          <a:cs typeface="Arial Unicode MS"/>
                        </a:rPr>
                        <a:t>bevegelse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ekstremiteter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Fremoverbøyd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kroppsholdning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5" dirty="0">
                          <a:latin typeface="Arial Unicode MS"/>
                          <a:cs typeface="Arial Unicode MS"/>
                        </a:rPr>
                        <a:t>Åpen</a:t>
                      </a:r>
                      <a:r>
                        <a:rPr sz="850" spc="-19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munn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Langsomme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bevegelser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fingre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armer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spc="-15" dirty="0">
                          <a:latin typeface="Arial Unicode MS"/>
                          <a:cs typeface="Arial Unicode MS"/>
                        </a:rPr>
                        <a:t>Kan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reise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stol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dirty="0">
                          <a:latin typeface="Arial Unicode MS"/>
                          <a:cs typeface="Arial Unicode MS"/>
                        </a:rPr>
                        <a:t>og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selvsagt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100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0" dirty="0">
                          <a:latin typeface="Arial Unicode MS"/>
                          <a:cs typeface="Arial Unicode MS"/>
                        </a:rPr>
                        <a:t>gå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Klarer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0" dirty="0">
                          <a:latin typeface="Arial Unicode MS"/>
                          <a:cs typeface="Arial Unicode MS"/>
                        </a:rPr>
                        <a:t>ikke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35" dirty="0">
                          <a:latin typeface="Arial Unicode MS"/>
                          <a:cs typeface="Arial Unicode MS"/>
                        </a:rPr>
                        <a:t>å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reise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25" dirty="0">
                          <a:latin typeface="Arial Unicode MS"/>
                          <a:cs typeface="Arial Unicode MS"/>
                        </a:rPr>
                        <a:t>seg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15" dirty="0">
                          <a:latin typeface="Arial Unicode MS"/>
                          <a:cs typeface="Arial Unicode MS"/>
                        </a:rPr>
                        <a:t>fra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liggende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30" dirty="0">
                          <a:latin typeface="Arial Unicode MS"/>
                          <a:cs typeface="Arial Unicode MS"/>
                        </a:rPr>
                        <a:t>til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-5" dirty="0">
                          <a:latin typeface="Arial Unicode MS"/>
                          <a:cs typeface="Arial Unicode MS"/>
                        </a:rPr>
                        <a:t>stående</a:t>
                      </a:r>
                      <a:r>
                        <a:rPr sz="850" spc="-9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5" dirty="0">
                          <a:latin typeface="Arial Unicode MS"/>
                          <a:cs typeface="Arial Unicode MS"/>
                        </a:rPr>
                        <a:t>stilling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  <a:p>
                      <a:pPr marL="122555" indent="-71755">
                        <a:lnSpc>
                          <a:spcPct val="100000"/>
                        </a:lnSpc>
                        <a:buChar char="•"/>
                        <a:tabLst>
                          <a:tab pos="123189" algn="l"/>
                        </a:tabLst>
                      </a:pPr>
                      <a:r>
                        <a:rPr sz="850" dirty="0">
                          <a:latin typeface="Arial Unicode MS"/>
                          <a:cs typeface="Arial Unicode MS"/>
                        </a:rPr>
                        <a:t>Svelgproblemer</a:t>
                      </a:r>
                      <a:r>
                        <a:rPr sz="850" spc="-105" dirty="0">
                          <a:latin typeface="Arial Unicode MS"/>
                          <a:cs typeface="Arial Unicode MS"/>
                        </a:rPr>
                        <a:t> </a:t>
                      </a:r>
                      <a:r>
                        <a:rPr sz="850" spc="20" dirty="0">
                          <a:latin typeface="Arial Unicode MS"/>
                          <a:cs typeface="Arial Unicode MS"/>
                        </a:rPr>
                        <a:t>(sikler)</a:t>
                      </a:r>
                      <a:endParaRPr sz="850">
                        <a:latin typeface="Arial Unicode MS"/>
                        <a:cs typeface="Arial Unicode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2200" y="313121"/>
            <a:ext cx="27947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70" dirty="0" err="1">
                <a:solidFill>
                  <a:srgbClr val="702082"/>
                </a:solidFill>
                <a:latin typeface="Arial Black"/>
                <a:cs typeface="Arial Black"/>
              </a:rPr>
              <a:t>Bevegelighet</a:t>
            </a:r>
            <a:r>
              <a:rPr lang="nb-NO" sz="1800" b="1" spc="-170" dirty="0">
                <a:solidFill>
                  <a:srgbClr val="702082"/>
                </a:solidFill>
                <a:latin typeface="Arial Black"/>
                <a:cs typeface="Arial Black"/>
              </a:rPr>
              <a:t> </a:t>
            </a:r>
            <a:r>
              <a:rPr lang="nb-NO" sz="1800" b="1" spc="-170" baseline="30000" dirty="0">
                <a:solidFill>
                  <a:srgbClr val="702082"/>
                </a:solidFill>
                <a:latin typeface="Arial Black"/>
                <a:cs typeface="Arial Black"/>
              </a:rPr>
              <a:t>1,2</a:t>
            </a:r>
            <a:endParaRPr sz="1800" baseline="30000" dirty="0">
              <a:latin typeface="Arial Black"/>
              <a:cs typeface="Arial Blac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730005" y="255600"/>
            <a:ext cx="1750060" cy="525780"/>
          </a:xfrm>
          <a:custGeom>
            <a:avLst/>
            <a:gdLst/>
            <a:ahLst/>
            <a:cxnLst/>
            <a:rect l="l" t="t" r="r" b="b"/>
            <a:pathLst>
              <a:path w="1750059" h="525780">
                <a:moveTo>
                  <a:pt x="0" y="525602"/>
                </a:moveTo>
                <a:lnTo>
                  <a:pt x="1749602" y="525602"/>
                </a:lnTo>
                <a:lnTo>
                  <a:pt x="1749602" y="0"/>
                </a:lnTo>
                <a:lnTo>
                  <a:pt x="0" y="0"/>
                </a:lnTo>
                <a:lnTo>
                  <a:pt x="0" y="5256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9994" y="6766204"/>
            <a:ext cx="3027680" cy="579755"/>
          </a:xfrm>
          <a:custGeom>
            <a:avLst/>
            <a:gdLst/>
            <a:ahLst/>
            <a:cxnLst/>
            <a:rect l="l" t="t" r="r" b="b"/>
            <a:pathLst>
              <a:path w="3027679" h="579754">
                <a:moveTo>
                  <a:pt x="0" y="579602"/>
                </a:moveTo>
                <a:lnTo>
                  <a:pt x="3027603" y="579602"/>
                </a:lnTo>
                <a:lnTo>
                  <a:pt x="3027603" y="0"/>
                </a:lnTo>
                <a:lnTo>
                  <a:pt x="0" y="0"/>
                </a:lnTo>
                <a:lnTo>
                  <a:pt x="0" y="5796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42200" y="6772458"/>
            <a:ext cx="240860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b="1" spc="-10" dirty="0">
                <a:solidFill>
                  <a:srgbClr val="00013A"/>
                </a:solidFill>
                <a:latin typeface="Gill Sans MT"/>
                <a:cs typeface="Gill Sans MT"/>
              </a:rPr>
              <a:t>AbbVie</a:t>
            </a:r>
            <a:endParaRPr sz="700" dirty="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</a:pPr>
            <a:r>
              <a:rPr sz="700" dirty="0" err="1">
                <a:latin typeface="Arial Unicode MS"/>
                <a:cs typeface="Arial Unicode MS"/>
              </a:rPr>
              <a:t>Postboks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lang="nb-NO" sz="700" spc="-20" dirty="0">
                <a:latin typeface="Arial Unicode MS"/>
                <a:cs typeface="Arial Unicode MS"/>
              </a:rPr>
              <a:t>565, 1327 Lysaker</a:t>
            </a:r>
            <a:r>
              <a:rPr sz="700" spc="-10" dirty="0">
                <a:latin typeface="Arial Unicode MS"/>
                <a:cs typeface="Arial Unicode MS"/>
              </a:rPr>
              <a:t>,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dirty="0">
                <a:latin typeface="Arial Unicode MS"/>
                <a:cs typeface="Arial Unicode MS"/>
              </a:rPr>
              <a:t>Norge.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-5" dirty="0">
                <a:latin typeface="Arial Unicode MS"/>
                <a:cs typeface="Arial Unicode MS"/>
              </a:rPr>
              <a:t>Telefon: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67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81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80</a:t>
            </a:r>
            <a:r>
              <a:rPr sz="700" spc="-85" dirty="0">
                <a:latin typeface="Arial Unicode MS"/>
                <a:cs typeface="Arial Unicode MS"/>
              </a:rPr>
              <a:t> </a:t>
            </a:r>
            <a:r>
              <a:rPr sz="700" dirty="0">
                <a:latin typeface="Arial Unicode MS"/>
                <a:cs typeface="Arial Unicode MS"/>
              </a:rPr>
              <a:t>00.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47300" y="7116431"/>
            <a:ext cx="180975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75"/>
              </a:lnSpc>
            </a:pPr>
            <a:r>
              <a:rPr sz="700" spc="20" dirty="0">
                <a:latin typeface="Arial Unicode MS"/>
                <a:cs typeface="Arial Unicode MS"/>
              </a:rPr>
              <a:t>Copyright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105" dirty="0">
                <a:latin typeface="Arial Unicode MS"/>
                <a:cs typeface="Arial Unicode MS"/>
              </a:rPr>
              <a:t>©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20" dirty="0">
                <a:latin typeface="Arial Unicode MS"/>
                <a:cs typeface="Arial Unicode MS"/>
              </a:rPr>
              <a:t>2016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dirty="0">
                <a:latin typeface="Arial Unicode MS"/>
                <a:cs typeface="Arial Unicode MS"/>
              </a:rPr>
              <a:t>AbbVie.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5" dirty="0">
                <a:latin typeface="Arial Unicode MS"/>
                <a:cs typeface="Arial Unicode MS"/>
              </a:rPr>
              <a:t>All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5" dirty="0">
                <a:latin typeface="Arial Unicode MS"/>
                <a:cs typeface="Arial Unicode MS"/>
              </a:rPr>
              <a:t>rights</a:t>
            </a:r>
            <a:r>
              <a:rPr sz="700" spc="-90" dirty="0">
                <a:latin typeface="Arial Unicode MS"/>
                <a:cs typeface="Arial Unicode MS"/>
              </a:rPr>
              <a:t> </a:t>
            </a:r>
            <a:r>
              <a:rPr sz="700" spc="-5" dirty="0">
                <a:latin typeface="Arial Unicode MS"/>
                <a:cs typeface="Arial Unicode MS"/>
              </a:rPr>
              <a:t>reserved.</a:t>
            </a:r>
            <a:endParaRPr sz="700" dirty="0">
              <a:latin typeface="Arial Unicode MS"/>
              <a:cs typeface="Arial Unicode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08300" y="6894651"/>
            <a:ext cx="53467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Referanse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: 1.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Nyholm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D., Nilsson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Remahl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AI.,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Dizdar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N. et al. Duodenal levodopa infusion monotherapy vs oral polypharmacy in advanced Parkinson disease. Neurology. 2005 Jan 25;64(2):216-23. 2.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Utarbeidet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av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AbbVie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basert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på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 Goetz CG1, Tilley BC,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Shaftman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SR et al. Movement Disorder Society-sponsored revision of the Unified Parkinson's Disease Rating Scale (MDS-UPDRS): scale presentation and 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clinimetric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testing results.</a:t>
            </a:r>
            <a:r>
              <a:rPr kumimoji="0" lang="nn-NO" sz="7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 Mov Disord. 2008 Nov 15;23(15):2129-70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A7366D-DF20-DE28-887E-8705658316CA}"/>
              </a:ext>
            </a:extLst>
          </p:cNvPr>
          <p:cNvSpPr txBox="1"/>
          <p:nvPr/>
        </p:nvSpPr>
        <p:spPr>
          <a:xfrm>
            <a:off x="325163" y="7249729"/>
            <a:ext cx="21944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/>
              <a:t>DUOD-NO-00014-E v.4.0, 12. oktober 2023</a:t>
            </a:r>
            <a:endParaRPr lang="x-none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611</Words>
  <Application>Microsoft Office PowerPoint</Application>
  <PresentationFormat>Custom</PresentationFormat>
  <Paragraphs>149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Black</vt:lpstr>
      <vt:lpstr>Arial Unicode MS</vt:lpstr>
      <vt:lpstr>Calibri</vt:lpstr>
      <vt:lpstr>Gill Sans MT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Dahl, Gunhild</dc:creator>
  <cp:lastModifiedBy>Toennessen, Marthe</cp:lastModifiedBy>
  <cp:revision>11</cp:revision>
  <dcterms:created xsi:type="dcterms:W3CDTF">2017-04-10T10:48:52Z</dcterms:created>
  <dcterms:modified xsi:type="dcterms:W3CDTF">2023-10-12T09:54:11Z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2016-03-31T00:00:00Z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2017-04-10T00:00:00Z</vt:filetime>
  </property>
</Properties>
</file>